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23"/>
  </p:notesMasterIdLst>
  <p:handoutMasterIdLst>
    <p:handoutMasterId r:id="rId24"/>
  </p:handoutMasterIdLst>
  <p:sldIdLst>
    <p:sldId id="256" r:id="rId5"/>
    <p:sldId id="309" r:id="rId6"/>
    <p:sldId id="445" r:id="rId7"/>
    <p:sldId id="444" r:id="rId8"/>
    <p:sldId id="443" r:id="rId9"/>
    <p:sldId id="442" r:id="rId10"/>
    <p:sldId id="441" r:id="rId11"/>
    <p:sldId id="440" r:id="rId12"/>
    <p:sldId id="434" r:id="rId13"/>
    <p:sldId id="424" r:id="rId14"/>
    <p:sldId id="425" r:id="rId15"/>
    <p:sldId id="432" r:id="rId16"/>
    <p:sldId id="437" r:id="rId17"/>
    <p:sldId id="438" r:id="rId18"/>
    <p:sldId id="435" r:id="rId19"/>
    <p:sldId id="436" r:id="rId20"/>
    <p:sldId id="439" r:id="rId21"/>
    <p:sldId id="433"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Higgins" initials="LH" lastIdx="4" clrIdx="0"/>
  <p:cmAuthor id="1" name="Manser, Michael" initials="M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B3A"/>
    <a:srgbClr val="990000"/>
    <a:srgbClr val="800000"/>
    <a:srgbClr val="843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8BF1D0-8AF4-8C83-67AD-8B9C26AD7375}" v="740" dt="2023-11-16T17:28:59.783"/>
    <p1510:client id="{E5857B93-5F30-2E44-9584-822112EF900B}" v="12" dt="2023-11-15T20:59:36.7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21" autoAdjust="0"/>
    <p:restoredTop sz="95232" autoAdjust="0"/>
  </p:normalViewPr>
  <p:slideViewPr>
    <p:cSldViewPr>
      <p:cViewPr varScale="1">
        <p:scale>
          <a:sx n="187" d="100"/>
          <a:sy n="187" d="100"/>
        </p:scale>
        <p:origin x="216" y="416"/>
      </p:cViewPr>
      <p:guideLst>
        <p:guide orient="horz" pos="2160"/>
        <p:guide pos="3840"/>
      </p:guideLst>
    </p:cSldViewPr>
  </p:slideViewPr>
  <p:notesTextViewPr>
    <p:cViewPr>
      <p:scale>
        <a:sx n="101" d="100"/>
        <a:sy n="101" d="100"/>
      </p:scale>
      <p:origin x="0" y="0"/>
    </p:cViewPr>
  </p:notesTextViewPr>
  <p:notesViewPr>
    <p:cSldViewPr>
      <p:cViewPr varScale="1">
        <p:scale>
          <a:sx n="93" d="100"/>
          <a:sy n="93" d="100"/>
        </p:scale>
        <p:origin x="189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058246810492022E-2"/>
          <c:y val="0"/>
          <c:w val="0.97137242578526795"/>
          <c:h val="0.93873254031258713"/>
        </c:manualLayout>
      </c:layout>
      <c:barChart>
        <c:barDir val="col"/>
        <c:grouping val="clustered"/>
        <c:varyColors val="0"/>
        <c:ser>
          <c:idx val="0"/>
          <c:order val="0"/>
          <c:spPr>
            <a:solidFill>
              <a:srgbClr val="0070C0"/>
            </a:solidFill>
            <a:ln>
              <a:noFill/>
            </a:ln>
            <a:effectLst/>
          </c:spPr>
          <c:invertIfNegative val="0"/>
          <c:dPt>
            <c:idx val="9"/>
            <c:invertIfNegative val="0"/>
            <c:bubble3D val="0"/>
            <c:spPr>
              <a:solidFill>
                <a:srgbClr val="FF0000"/>
              </a:solidFill>
              <a:ln>
                <a:noFill/>
              </a:ln>
              <a:effectLst/>
            </c:spPr>
            <c:extLst>
              <c:ext xmlns:c16="http://schemas.microsoft.com/office/drawing/2014/chart" uri="{C3380CC4-5D6E-409C-BE32-E72D297353CC}">
                <c16:uniqueId val="{00000001-76F9-48F1-BBFF-25E893851CF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Sheet1!$A$1:$A$10</c:f>
              <c:strCache>
                <c:ptCount val="10"/>
                <c:pt idx="0">
                  <c:v>New Mexico</c:v>
                </c:pt>
                <c:pt idx="1">
                  <c:v>Louisiana</c:v>
                </c:pt>
                <c:pt idx="2">
                  <c:v>Florida</c:v>
                </c:pt>
                <c:pt idx="3">
                  <c:v>South Carolina</c:v>
                </c:pt>
                <c:pt idx="4">
                  <c:v>Arizona</c:v>
                </c:pt>
                <c:pt idx="5">
                  <c:v>Mississippi </c:v>
                </c:pt>
                <c:pt idx="6">
                  <c:v>Delaware</c:v>
                </c:pt>
                <c:pt idx="7">
                  <c:v>Georgia</c:v>
                </c:pt>
                <c:pt idx="8">
                  <c:v>California</c:v>
                </c:pt>
                <c:pt idx="9">
                  <c:v>Texas</c:v>
                </c:pt>
              </c:strCache>
            </c:strRef>
          </c:cat>
          <c:val>
            <c:numRef>
              <c:f>Sheet1!$B$1:$B$10</c:f>
              <c:numCache>
                <c:formatCode>General</c:formatCode>
                <c:ptCount val="10"/>
                <c:pt idx="0">
                  <c:v>4.82</c:v>
                </c:pt>
                <c:pt idx="1">
                  <c:v>3.98</c:v>
                </c:pt>
                <c:pt idx="2">
                  <c:v>3.75</c:v>
                </c:pt>
                <c:pt idx="3">
                  <c:v>3.66</c:v>
                </c:pt>
                <c:pt idx="4">
                  <c:v>3.41</c:v>
                </c:pt>
                <c:pt idx="5">
                  <c:v>3.19</c:v>
                </c:pt>
                <c:pt idx="6">
                  <c:v>2.89</c:v>
                </c:pt>
                <c:pt idx="7">
                  <c:v>2.83</c:v>
                </c:pt>
                <c:pt idx="8">
                  <c:v>2.82</c:v>
                </c:pt>
                <c:pt idx="9">
                  <c:v>2.77</c:v>
                </c:pt>
              </c:numCache>
            </c:numRef>
          </c:val>
          <c:extLst>
            <c:ext xmlns:c16="http://schemas.microsoft.com/office/drawing/2014/chart" uri="{C3380CC4-5D6E-409C-BE32-E72D297353CC}">
              <c16:uniqueId val="{00000000-76F9-48F1-BBFF-25E893851CFE}"/>
            </c:ext>
          </c:extLst>
        </c:ser>
        <c:dLbls>
          <c:showLegendKey val="0"/>
          <c:showVal val="0"/>
          <c:showCatName val="0"/>
          <c:showSerName val="0"/>
          <c:showPercent val="0"/>
          <c:showBubbleSize val="0"/>
        </c:dLbls>
        <c:gapWidth val="219"/>
        <c:overlap val="-27"/>
        <c:axId val="1500348128"/>
        <c:axId val="1500349088"/>
      </c:barChart>
      <c:catAx>
        <c:axId val="1500348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500349088"/>
        <c:crosses val="autoZero"/>
        <c:auto val="1"/>
        <c:lblAlgn val="ctr"/>
        <c:lblOffset val="100"/>
        <c:noMultiLvlLbl val="0"/>
      </c:catAx>
      <c:valAx>
        <c:axId val="1500349088"/>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500348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Serious Injuries</c:v>
                </c:pt>
              </c:strCache>
            </c:strRef>
          </c:tx>
          <c:spPr>
            <a:ln w="44450" cap="rnd">
              <a:solidFill>
                <a:schemeClr val="accent2"/>
              </a:solidFill>
              <a:round/>
            </a:ln>
            <a:effectLst/>
          </c:spPr>
          <c:marker>
            <c:symbol val="none"/>
          </c:marker>
          <c:dLbls>
            <c:dLbl>
              <c:idx val="0"/>
              <c:layout>
                <c:manualLayout>
                  <c:x val="-1.8091614797706306E-2"/>
                  <c:y val="-5.7085681562583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35-4651-B57C-55F2B8F4D240}"/>
                </c:ext>
              </c:extLst>
            </c:dLbl>
            <c:dLbl>
              <c:idx val="1"/>
              <c:layout>
                <c:manualLayout>
                  <c:x val="-2.653436836996927E-2"/>
                  <c:y val="-6.8502817875100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5-4651-B57C-55F2B8F4D240}"/>
                </c:ext>
              </c:extLst>
            </c:dLbl>
            <c:dLbl>
              <c:idx val="2"/>
              <c:layout>
                <c:manualLayout>
                  <c:x val="-2.1709937757247569E-2"/>
                  <c:y val="-6.2794249718841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35-4651-B57C-55F2B8F4D240}"/>
                </c:ext>
              </c:extLst>
            </c:dLbl>
            <c:dLbl>
              <c:idx val="3"/>
              <c:layout>
                <c:manualLayout>
                  <c:x val="-2.1709937757247569E-2"/>
                  <c:y val="-6.2794249718841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35-4651-B57C-55F2B8F4D240}"/>
                </c:ext>
              </c:extLst>
            </c:dLbl>
            <c:dLbl>
              <c:idx val="4"/>
              <c:layout>
                <c:manualLayout>
                  <c:x val="-2.5328260716788828E-2"/>
                  <c:y val="-5.9939965640712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35-4651-B57C-55F2B8F4D240}"/>
                </c:ext>
              </c:extLst>
            </c:dLbl>
            <c:dLbl>
              <c:idx val="5"/>
              <c:layout>
                <c:manualLayout>
                  <c:x val="-2.5328260716788918E-2"/>
                  <c:y val="-5.7085681562583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35-4651-B57C-55F2B8F4D240}"/>
                </c:ext>
              </c:extLst>
            </c:dLbl>
            <c:dLbl>
              <c:idx val="6"/>
              <c:layout>
                <c:manualLayout>
                  <c:x val="-2.4122153063608497E-2"/>
                  <c:y val="-6.5648533796970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35-4651-B57C-55F2B8F4D240}"/>
                </c:ext>
              </c:extLst>
            </c:dLbl>
            <c:dLbl>
              <c:idx val="7"/>
              <c:layout>
                <c:manualLayout>
                  <c:x val="-2.2916045410427986E-2"/>
                  <c:y val="-5.9939965640712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35-4651-B57C-55F2B8F4D240}"/>
                </c:ext>
              </c:extLst>
            </c:dLbl>
            <c:dLbl>
              <c:idx val="8"/>
              <c:layout>
                <c:manualLayout>
                  <c:x val="-1.5679399491345464E-2"/>
                  <c:y val="-5.1377113406325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735-4651-B57C-55F2B8F4D24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Sheet1!$B$2:$B$10</c:f>
              <c:numCache>
                <c:formatCode>General</c:formatCode>
                <c:ptCount val="9"/>
                <c:pt idx="0">
                  <c:v>1059</c:v>
                </c:pt>
                <c:pt idx="1">
                  <c:v>1124</c:v>
                </c:pt>
                <c:pt idx="2">
                  <c:v>1243</c:v>
                </c:pt>
                <c:pt idx="3">
                  <c:v>1148</c:v>
                </c:pt>
                <c:pt idx="4">
                  <c:v>1160</c:v>
                </c:pt>
                <c:pt idx="5">
                  <c:v>1264</c:v>
                </c:pt>
                <c:pt idx="6">
                  <c:v>1156</c:v>
                </c:pt>
                <c:pt idx="7">
                  <c:v>1379</c:v>
                </c:pt>
                <c:pt idx="8">
                  <c:v>1442</c:v>
                </c:pt>
              </c:numCache>
            </c:numRef>
          </c:val>
          <c:smooth val="0"/>
          <c:extLst>
            <c:ext xmlns:c16="http://schemas.microsoft.com/office/drawing/2014/chart" uri="{C3380CC4-5D6E-409C-BE32-E72D297353CC}">
              <c16:uniqueId val="{00000000-3735-4651-B57C-55F2B8F4D240}"/>
            </c:ext>
          </c:extLst>
        </c:ser>
        <c:ser>
          <c:idx val="1"/>
          <c:order val="1"/>
          <c:tx>
            <c:strRef>
              <c:f>Sheet1!$C$1</c:f>
              <c:strCache>
                <c:ptCount val="1"/>
                <c:pt idx="0">
                  <c:v>Fatalities</c:v>
                </c:pt>
              </c:strCache>
            </c:strRef>
          </c:tx>
          <c:spPr>
            <a:ln w="44450" cap="rnd">
              <a:solidFill>
                <a:srgbClr val="FF0000"/>
              </a:solidFill>
              <a:round/>
            </a:ln>
            <a:effectLst/>
          </c:spPr>
          <c:marker>
            <c:symbol val="none"/>
          </c:marker>
          <c:dLbls>
            <c:dLbl>
              <c:idx val="0"/>
              <c:layout>
                <c:manualLayout>
                  <c:x val="-1.9297722450886737E-2"/>
                  <c:y val="5.137711340632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35-4651-B57C-55F2B8F4D240}"/>
                </c:ext>
              </c:extLst>
            </c:dLbl>
            <c:dLbl>
              <c:idx val="1"/>
              <c:layout>
                <c:manualLayout>
                  <c:x val="-1.9297722450886748E-2"/>
                  <c:y val="5.1377113406325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735-4651-B57C-55F2B8F4D240}"/>
                </c:ext>
              </c:extLst>
            </c:dLbl>
            <c:dLbl>
              <c:idx val="2"/>
              <c:layout>
                <c:manualLayout>
                  <c:x val="-1.0854968878623739E-2"/>
                  <c:y val="5.9939965640712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35-4651-B57C-55F2B8F4D240}"/>
                </c:ext>
              </c:extLst>
            </c:dLbl>
            <c:dLbl>
              <c:idx val="3"/>
              <c:layout>
                <c:manualLayout>
                  <c:x val="-1.9297722450886772E-2"/>
                  <c:y val="4.8522829328195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735-4651-B57C-55F2B8F4D240}"/>
                </c:ext>
              </c:extLst>
            </c:dLbl>
            <c:dLbl>
              <c:idx val="4"/>
              <c:layout>
                <c:manualLayout>
                  <c:x val="-2.2916045410427986E-2"/>
                  <c:y val="4.8522829328195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35-4651-B57C-55F2B8F4D240}"/>
                </c:ext>
              </c:extLst>
            </c:dLbl>
            <c:dLbl>
              <c:idx val="5"/>
              <c:layout>
                <c:manualLayout>
                  <c:x val="-6.0305382659021018E-3"/>
                  <c:y val="4.5668545250066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35-4651-B57C-55F2B8F4D240}"/>
                </c:ext>
              </c:extLst>
            </c:dLbl>
            <c:dLbl>
              <c:idx val="6"/>
              <c:layout>
                <c:manualLayout>
                  <c:x val="-1.0854968878623784E-2"/>
                  <c:y val="5.7085681562583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35-4651-B57C-55F2B8F4D240}"/>
                </c:ext>
              </c:extLst>
            </c:dLbl>
            <c:dLbl>
              <c:idx val="7"/>
              <c:layout>
                <c:manualLayout>
                  <c:x val="-1.4473291838165045E-2"/>
                  <c:y val="9.13369781267446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7407381378837465E-2"/>
                      <c:h val="6.0924806021056065E-2"/>
                    </c:manualLayout>
                  </c15:layout>
                </c:ext>
                <c:ext xmlns:c16="http://schemas.microsoft.com/office/drawing/2014/chart" uri="{C3380CC4-5D6E-409C-BE32-E72D297353CC}">
                  <c16:uniqueId val="{00000012-3735-4651-B57C-55F2B8F4D240}"/>
                </c:ext>
              </c:extLst>
            </c:dLbl>
            <c:dLbl>
              <c:idx val="8"/>
              <c:layout>
                <c:manualLayout>
                  <c:x val="-1.0854968878623784E-2"/>
                  <c:y val="5.9939965640712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735-4651-B57C-55F2B8F4D24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Sheet1!$C$2:$C$10</c:f>
              <c:numCache>
                <c:formatCode>General</c:formatCode>
                <c:ptCount val="9"/>
                <c:pt idx="0">
                  <c:v>488</c:v>
                </c:pt>
                <c:pt idx="1">
                  <c:v>562</c:v>
                </c:pt>
                <c:pt idx="2">
                  <c:v>680</c:v>
                </c:pt>
                <c:pt idx="3">
                  <c:v>618</c:v>
                </c:pt>
                <c:pt idx="4">
                  <c:v>628</c:v>
                </c:pt>
                <c:pt idx="5">
                  <c:v>662</c:v>
                </c:pt>
                <c:pt idx="6">
                  <c:v>715</c:v>
                </c:pt>
                <c:pt idx="7">
                  <c:v>826</c:v>
                </c:pt>
                <c:pt idx="8">
                  <c:v>828</c:v>
                </c:pt>
              </c:numCache>
            </c:numRef>
          </c:val>
          <c:smooth val="0"/>
          <c:extLst>
            <c:ext xmlns:c16="http://schemas.microsoft.com/office/drawing/2014/chart" uri="{C3380CC4-5D6E-409C-BE32-E72D297353CC}">
              <c16:uniqueId val="{00000001-3735-4651-B57C-55F2B8F4D240}"/>
            </c:ext>
          </c:extLst>
        </c:ser>
        <c:dLbls>
          <c:showLegendKey val="0"/>
          <c:showVal val="0"/>
          <c:showCatName val="0"/>
          <c:showSerName val="0"/>
          <c:showPercent val="0"/>
          <c:showBubbleSize val="0"/>
        </c:dLbls>
        <c:smooth val="0"/>
        <c:axId val="2021000447"/>
        <c:axId val="2020993727"/>
      </c:lineChart>
      <c:catAx>
        <c:axId val="202100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20993727"/>
        <c:crosses val="autoZero"/>
        <c:auto val="1"/>
        <c:lblAlgn val="ctr"/>
        <c:lblOffset val="100"/>
        <c:noMultiLvlLbl val="0"/>
      </c:catAx>
      <c:valAx>
        <c:axId val="2020993727"/>
        <c:scaling>
          <c:orientation val="minMax"/>
          <c:max val="1500"/>
          <c:min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1000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Serious Injuries</c:v>
                </c:pt>
              </c:strCache>
            </c:strRef>
          </c:tx>
          <c:spPr>
            <a:ln w="44450" cap="rnd">
              <a:solidFill>
                <a:schemeClr val="accent2"/>
              </a:solidFill>
              <a:round/>
            </a:ln>
            <a:effectLst/>
          </c:spPr>
          <c:marker>
            <c:symbol val="none"/>
          </c:marker>
          <c:dLbls>
            <c:dLbl>
              <c:idx val="0"/>
              <c:layout>
                <c:manualLayout>
                  <c:x val="-1.8091614797706306E-2"/>
                  <c:y val="-5.7085681562583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35-4651-B57C-55F2B8F4D240}"/>
                </c:ext>
              </c:extLst>
            </c:dLbl>
            <c:dLbl>
              <c:idx val="1"/>
              <c:layout>
                <c:manualLayout>
                  <c:x val="-2.653436836996927E-2"/>
                  <c:y val="-6.8502817875100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35-4651-B57C-55F2B8F4D240}"/>
                </c:ext>
              </c:extLst>
            </c:dLbl>
            <c:dLbl>
              <c:idx val="2"/>
              <c:layout>
                <c:manualLayout>
                  <c:x val="-2.1709937757247569E-2"/>
                  <c:y val="-6.2794249718841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735-4651-B57C-55F2B8F4D240}"/>
                </c:ext>
              </c:extLst>
            </c:dLbl>
            <c:dLbl>
              <c:idx val="3"/>
              <c:layout>
                <c:manualLayout>
                  <c:x val="-2.1709937757247569E-2"/>
                  <c:y val="-6.2794249718841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735-4651-B57C-55F2B8F4D240}"/>
                </c:ext>
              </c:extLst>
            </c:dLbl>
            <c:dLbl>
              <c:idx val="4"/>
              <c:layout>
                <c:manualLayout>
                  <c:x val="-2.5328260716788828E-2"/>
                  <c:y val="-5.9939965640712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735-4651-B57C-55F2B8F4D240}"/>
                </c:ext>
              </c:extLst>
            </c:dLbl>
            <c:dLbl>
              <c:idx val="5"/>
              <c:layout>
                <c:manualLayout>
                  <c:x val="-2.5328260716788918E-2"/>
                  <c:y val="-5.7085681562583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735-4651-B57C-55F2B8F4D240}"/>
                </c:ext>
              </c:extLst>
            </c:dLbl>
            <c:dLbl>
              <c:idx val="6"/>
              <c:layout>
                <c:manualLayout>
                  <c:x val="-2.4122153063608497E-2"/>
                  <c:y val="-6.56485337969709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735-4651-B57C-55F2B8F4D240}"/>
                </c:ext>
              </c:extLst>
            </c:dLbl>
            <c:dLbl>
              <c:idx val="7"/>
              <c:layout>
                <c:manualLayout>
                  <c:x val="-2.2916045410427986E-2"/>
                  <c:y val="-5.9939965640712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735-4651-B57C-55F2B8F4D240}"/>
                </c:ext>
              </c:extLst>
            </c:dLbl>
            <c:dLbl>
              <c:idx val="8"/>
              <c:layout>
                <c:manualLayout>
                  <c:x val="-1.5679399491345464E-2"/>
                  <c:y val="-5.1377113406325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3735-4651-B57C-55F2B8F4D24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Sheet1!$B$2:$B$10</c:f>
              <c:numCache>
                <c:formatCode>General</c:formatCode>
                <c:ptCount val="9"/>
                <c:pt idx="0">
                  <c:v>1059</c:v>
                </c:pt>
                <c:pt idx="1">
                  <c:v>1124</c:v>
                </c:pt>
                <c:pt idx="2">
                  <c:v>1243</c:v>
                </c:pt>
                <c:pt idx="3">
                  <c:v>1148</c:v>
                </c:pt>
                <c:pt idx="4">
                  <c:v>1160</c:v>
                </c:pt>
                <c:pt idx="5">
                  <c:v>1264</c:v>
                </c:pt>
                <c:pt idx="6">
                  <c:v>1156</c:v>
                </c:pt>
                <c:pt idx="7">
                  <c:v>1379</c:v>
                </c:pt>
                <c:pt idx="8">
                  <c:v>1442</c:v>
                </c:pt>
              </c:numCache>
            </c:numRef>
          </c:val>
          <c:smooth val="0"/>
          <c:extLst>
            <c:ext xmlns:c16="http://schemas.microsoft.com/office/drawing/2014/chart" uri="{C3380CC4-5D6E-409C-BE32-E72D297353CC}">
              <c16:uniqueId val="{00000000-3735-4651-B57C-55F2B8F4D240}"/>
            </c:ext>
          </c:extLst>
        </c:ser>
        <c:ser>
          <c:idx val="1"/>
          <c:order val="1"/>
          <c:tx>
            <c:strRef>
              <c:f>Sheet1!$C$1</c:f>
              <c:strCache>
                <c:ptCount val="1"/>
                <c:pt idx="0">
                  <c:v>Fatalities</c:v>
                </c:pt>
              </c:strCache>
            </c:strRef>
          </c:tx>
          <c:spPr>
            <a:ln w="44450" cap="rnd">
              <a:solidFill>
                <a:srgbClr val="FF0000"/>
              </a:solidFill>
              <a:round/>
            </a:ln>
            <a:effectLst/>
          </c:spPr>
          <c:marker>
            <c:symbol val="none"/>
          </c:marker>
          <c:dLbls>
            <c:dLbl>
              <c:idx val="0"/>
              <c:layout>
                <c:manualLayout>
                  <c:x val="-1.9297722450886737E-2"/>
                  <c:y val="5.1377113406324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3735-4651-B57C-55F2B8F4D240}"/>
                </c:ext>
              </c:extLst>
            </c:dLbl>
            <c:dLbl>
              <c:idx val="1"/>
              <c:layout>
                <c:manualLayout>
                  <c:x val="-1.9297722450886748E-2"/>
                  <c:y val="5.13771134063250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3735-4651-B57C-55F2B8F4D240}"/>
                </c:ext>
              </c:extLst>
            </c:dLbl>
            <c:dLbl>
              <c:idx val="2"/>
              <c:layout>
                <c:manualLayout>
                  <c:x val="-1.0854968878623739E-2"/>
                  <c:y val="5.9939965640712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3735-4651-B57C-55F2B8F4D240}"/>
                </c:ext>
              </c:extLst>
            </c:dLbl>
            <c:dLbl>
              <c:idx val="3"/>
              <c:layout>
                <c:manualLayout>
                  <c:x val="-1.9297722450886772E-2"/>
                  <c:y val="4.8522829328195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3735-4651-B57C-55F2B8F4D240}"/>
                </c:ext>
              </c:extLst>
            </c:dLbl>
            <c:dLbl>
              <c:idx val="4"/>
              <c:layout>
                <c:manualLayout>
                  <c:x val="-2.2916045410427986E-2"/>
                  <c:y val="4.852282932819591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3735-4651-B57C-55F2B8F4D240}"/>
                </c:ext>
              </c:extLst>
            </c:dLbl>
            <c:dLbl>
              <c:idx val="5"/>
              <c:layout>
                <c:manualLayout>
                  <c:x val="-6.0305382659021018E-3"/>
                  <c:y val="4.56685452500666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3735-4651-B57C-55F2B8F4D240}"/>
                </c:ext>
              </c:extLst>
            </c:dLbl>
            <c:dLbl>
              <c:idx val="6"/>
              <c:layout>
                <c:manualLayout>
                  <c:x val="-1.0854968878623784E-2"/>
                  <c:y val="5.7085681562583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3735-4651-B57C-55F2B8F4D240}"/>
                </c:ext>
              </c:extLst>
            </c:dLbl>
            <c:dLbl>
              <c:idx val="7"/>
              <c:layout>
                <c:manualLayout>
                  <c:x val="-1.4473291838165045E-2"/>
                  <c:y val="9.13369781267446E-2"/>
                </c:manualLayout>
              </c:layout>
              <c:spPr>
                <a:noFill/>
                <a:ln>
                  <a:noFill/>
                </a:ln>
                <a:effectLst/>
              </c:spPr>
              <c:txPr>
                <a:bodyPr rot="0" spcFirstLastPara="1" vertOverflow="ellipsis" vert="horz" wrap="square" lIns="38100" tIns="19050" rIns="38100" bIns="19050" anchor="ctr" anchorCtr="1">
                  <a:no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3.7407381378837465E-2"/>
                      <c:h val="6.0924806021056065E-2"/>
                    </c:manualLayout>
                  </c15:layout>
                </c:ext>
                <c:ext xmlns:c16="http://schemas.microsoft.com/office/drawing/2014/chart" uri="{C3380CC4-5D6E-409C-BE32-E72D297353CC}">
                  <c16:uniqueId val="{00000012-3735-4651-B57C-55F2B8F4D240}"/>
                </c:ext>
              </c:extLst>
            </c:dLbl>
            <c:dLbl>
              <c:idx val="8"/>
              <c:layout>
                <c:manualLayout>
                  <c:x val="-1.0854968878623784E-2"/>
                  <c:y val="5.99399656407126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3735-4651-B57C-55F2B8F4D240}"/>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Sheet1!$A$2:$A$10</c:f>
              <c:numCache>
                <c:formatCode>General</c:formatCode>
                <c:ptCount val="9"/>
                <c:pt idx="0">
                  <c:v>2014</c:v>
                </c:pt>
                <c:pt idx="1">
                  <c:v>2015</c:v>
                </c:pt>
                <c:pt idx="2">
                  <c:v>2016</c:v>
                </c:pt>
                <c:pt idx="3">
                  <c:v>2017</c:v>
                </c:pt>
                <c:pt idx="4">
                  <c:v>2018</c:v>
                </c:pt>
                <c:pt idx="5">
                  <c:v>2019</c:v>
                </c:pt>
                <c:pt idx="6">
                  <c:v>2020</c:v>
                </c:pt>
                <c:pt idx="7">
                  <c:v>2021</c:v>
                </c:pt>
                <c:pt idx="8">
                  <c:v>2022</c:v>
                </c:pt>
              </c:numCache>
            </c:numRef>
          </c:cat>
          <c:val>
            <c:numRef>
              <c:f>Sheet1!$C$2:$C$10</c:f>
              <c:numCache>
                <c:formatCode>General</c:formatCode>
                <c:ptCount val="9"/>
                <c:pt idx="0">
                  <c:v>488</c:v>
                </c:pt>
                <c:pt idx="1">
                  <c:v>562</c:v>
                </c:pt>
                <c:pt idx="2">
                  <c:v>680</c:v>
                </c:pt>
                <c:pt idx="3">
                  <c:v>618</c:v>
                </c:pt>
                <c:pt idx="4">
                  <c:v>628</c:v>
                </c:pt>
                <c:pt idx="5">
                  <c:v>662</c:v>
                </c:pt>
                <c:pt idx="6">
                  <c:v>715</c:v>
                </c:pt>
                <c:pt idx="7">
                  <c:v>826</c:v>
                </c:pt>
                <c:pt idx="8">
                  <c:v>828</c:v>
                </c:pt>
              </c:numCache>
            </c:numRef>
          </c:val>
          <c:smooth val="0"/>
          <c:extLst>
            <c:ext xmlns:c16="http://schemas.microsoft.com/office/drawing/2014/chart" uri="{C3380CC4-5D6E-409C-BE32-E72D297353CC}">
              <c16:uniqueId val="{00000001-3735-4651-B57C-55F2B8F4D240}"/>
            </c:ext>
          </c:extLst>
        </c:ser>
        <c:dLbls>
          <c:showLegendKey val="0"/>
          <c:showVal val="0"/>
          <c:showCatName val="0"/>
          <c:showSerName val="0"/>
          <c:showPercent val="0"/>
          <c:showBubbleSize val="0"/>
        </c:dLbls>
        <c:smooth val="0"/>
        <c:axId val="2021000447"/>
        <c:axId val="2020993727"/>
      </c:lineChart>
      <c:catAx>
        <c:axId val="2021000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2020993727"/>
        <c:crosses val="autoZero"/>
        <c:auto val="1"/>
        <c:lblAlgn val="ctr"/>
        <c:lblOffset val="100"/>
        <c:noMultiLvlLbl val="0"/>
      </c:catAx>
      <c:valAx>
        <c:axId val="2020993727"/>
        <c:scaling>
          <c:orientation val="minMax"/>
          <c:max val="1500"/>
          <c:min val="4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21000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D4B97E-CCD1-49E2-AB64-92B0DB15F1FC}" type="datetimeFigureOut">
              <a:rPr lang="en-US" smtClean="0"/>
              <a:t>11/20/2023</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7B06405-CE04-4211-976E-16F892B561B2}" type="slidenum">
              <a:rPr lang="en-US" smtClean="0"/>
              <a:t>‹#›</a:t>
            </a:fld>
            <a:endParaRPr lang="en-US" dirty="0"/>
          </a:p>
        </p:txBody>
      </p:sp>
    </p:spTree>
    <p:extLst>
      <p:ext uri="{BB962C8B-B14F-4D97-AF65-F5344CB8AC3E}">
        <p14:creationId xmlns:p14="http://schemas.microsoft.com/office/powerpoint/2010/main" val="3082115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8D88F5-B249-4BAC-BE1A-ADA5F8C96D51}" type="datetimeFigureOut">
              <a:rPr lang="en-US" smtClean="0"/>
              <a:t>11/20/2023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0BDCF75-C694-459D-83E3-1917BB04D588}" type="slidenum">
              <a:rPr lang="en-US" smtClean="0"/>
              <a:t>‹#›</a:t>
            </a:fld>
            <a:endParaRPr lang="en-US" dirty="0"/>
          </a:p>
        </p:txBody>
      </p:sp>
    </p:spTree>
    <p:extLst>
      <p:ext uri="{BB962C8B-B14F-4D97-AF65-F5344CB8AC3E}">
        <p14:creationId xmlns:p14="http://schemas.microsoft.com/office/powerpoint/2010/main" val="697786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sfexaminer.com/marketplace/understanding-the-new-california-jaywalking-law/article_8ca6b542-b87d-11ed-b108-cb029a9ab516.html"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0BDCF75-C694-459D-83E3-1917BB04D588}" type="slidenum">
              <a:rPr lang="en-US" smtClean="0"/>
              <a:t>1</a:t>
            </a:fld>
            <a:endParaRPr lang="en-US" dirty="0"/>
          </a:p>
        </p:txBody>
      </p:sp>
    </p:spTree>
    <p:extLst>
      <p:ext uri="{BB962C8B-B14F-4D97-AF65-F5344CB8AC3E}">
        <p14:creationId xmlns:p14="http://schemas.microsoft.com/office/powerpoint/2010/main" val="2595306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ct val="20000"/>
              </a:spcBef>
              <a:spcAft>
                <a:spcPct val="0"/>
              </a:spcAft>
              <a:buChar char="•"/>
            </a:pPr>
            <a:r>
              <a:rPr lang="en-US"/>
              <a:t>The Lisa Torry Smith Act was signed into law by Governor Greg Abbott in 2021.</a:t>
            </a:r>
          </a:p>
          <a:p>
            <a:pPr lvl="1">
              <a:spcBef>
                <a:spcPct val="20000"/>
              </a:spcBef>
              <a:spcAft>
                <a:spcPct val="0"/>
              </a:spcAft>
              <a:buChar char="•"/>
            </a:pPr>
            <a:r>
              <a:rPr lang="en-US"/>
              <a:t> The new law makes killing or injuring a pedestrian or other vulnerable road user in a crosswalk a crime in Texas. </a:t>
            </a:r>
          </a:p>
          <a:p>
            <a:pPr lvl="1">
              <a:spcBef>
                <a:spcPct val="20000"/>
              </a:spcBef>
              <a:spcAft>
                <a:spcPct val="0"/>
              </a:spcAft>
              <a:buChar char="•"/>
            </a:pPr>
            <a:r>
              <a:rPr lang="en-US" dirty="0"/>
              <a:t>Drivers who injure or kill a pedestrian in a crosswalk can now be charged with a misdemeanor or felony in Texas. </a:t>
            </a:r>
            <a:endParaRPr lang="en-US" dirty="0">
              <a:cs typeface="Calibri"/>
            </a:endParaRPr>
          </a:p>
          <a:p>
            <a:pPr lvl="1">
              <a:spcBef>
                <a:spcPct val="20000"/>
              </a:spcBef>
              <a:spcAft>
                <a:spcPct val="0"/>
              </a:spcAft>
              <a:buChar char="•"/>
            </a:pPr>
            <a:r>
              <a:rPr lang="en-US" dirty="0"/>
              <a:t>The law requires drivers to: Stop &amp; Yield • It does not require proving intent </a:t>
            </a:r>
            <a:endParaRPr lang="en-US" dirty="0">
              <a:cs typeface="Calibri"/>
            </a:endParaRPr>
          </a:p>
          <a:p>
            <a:pPr lvl="1">
              <a:spcBef>
                <a:spcPct val="20000"/>
              </a:spcBef>
              <a:spcAft>
                <a:spcPct val="0"/>
              </a:spcAft>
              <a:buChar char="•"/>
            </a:pPr>
            <a:r>
              <a:rPr lang="en-US" dirty="0"/>
              <a:t>Implementation of the new law will require a statewide effort by</a:t>
            </a:r>
            <a:endParaRPr lang="en-US" dirty="0">
              <a:cs typeface="Calibri"/>
            </a:endParaRPr>
          </a:p>
        </p:txBody>
      </p:sp>
      <p:sp>
        <p:nvSpPr>
          <p:cNvPr id="4" name="Slide Number Placeholder 3"/>
          <p:cNvSpPr>
            <a:spLocks noGrp="1"/>
          </p:cNvSpPr>
          <p:nvPr>
            <p:ph type="sldNum" sz="quarter" idx="5"/>
          </p:nvPr>
        </p:nvSpPr>
        <p:spPr/>
        <p:txBody>
          <a:bodyPr/>
          <a:lstStyle/>
          <a:p>
            <a:fld id="{A0BDCF75-C694-459D-83E3-1917BB04D588}" type="slidenum">
              <a:rPr lang="en-US" smtClean="0"/>
              <a:t>13</a:t>
            </a:fld>
            <a:endParaRPr lang="en-US" dirty="0"/>
          </a:p>
        </p:txBody>
      </p:sp>
    </p:spTree>
    <p:extLst>
      <p:ext uri="{BB962C8B-B14F-4D97-AF65-F5344CB8AC3E}">
        <p14:creationId xmlns:p14="http://schemas.microsoft.com/office/powerpoint/2010/main" val="2456546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DCF75-C694-459D-83E3-1917BB04D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056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lgn="l" rtl="0" fontAlgn="base">
              <a:buFont typeface="Arial" panose="020B0604020202020204" pitchFamily="34" charset="0"/>
              <a:buChar char="•"/>
            </a:pPr>
            <a:r>
              <a:rPr lang="en-US" sz="1100" b="0" i="0" u="none" strike="noStrike" dirty="0">
                <a:solidFill>
                  <a:srgbClr val="000000"/>
                </a:solidFill>
                <a:effectLst/>
                <a:latin typeface="Calibri" panose="020F0502020204030204" pitchFamily="34" charset="0"/>
                <a:hlinkClick r:id="rId3"/>
              </a:rPr>
              <a:t>https://www.sfexaminer.com/marketplace/understanding-the-new-california-jaywalking-law/article_8ca6b542-b87d-11ed-b108-cb029a9ab516.html</a:t>
            </a:r>
            <a:r>
              <a:rPr lang="en-US" sz="1100" b="0" i="0" dirty="0">
                <a:solidFill>
                  <a:srgbClr val="000000"/>
                </a:solidFill>
                <a:effectLst/>
                <a:latin typeface="Calibri" panose="020F0502020204030204" pitchFamily="34" charset="0"/>
              </a:rPr>
              <a:t> </a:t>
            </a:r>
          </a:p>
          <a:p>
            <a:pPr algn="l" rtl="0" fontAlgn="base">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Stakeholder Updates (10)</a:t>
            </a:r>
            <a:r>
              <a:rPr lang="en-US" sz="1100" b="0" i="0" dirty="0">
                <a:solidFill>
                  <a:srgbClr val="000000"/>
                </a:solidFill>
                <a:effectLst/>
                <a:latin typeface="Calibri" panose="020F0502020204030204" pitchFamily="34" charset="0"/>
              </a:rPr>
              <a:t> </a:t>
            </a:r>
          </a:p>
          <a:p>
            <a:pPr marL="742950" lvl="1" indent="-285750" algn="l" rtl="0" fontAlgn="base">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Craig Casper - Providing update on PROWAG</a:t>
            </a:r>
            <a:r>
              <a:rPr lang="en-US" sz="1100" b="0" i="0" dirty="0">
                <a:solidFill>
                  <a:srgbClr val="000000"/>
                </a:solidFill>
                <a:effectLst/>
                <a:latin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A0BDCF75-C694-459D-83E3-1917BB04D588}" type="slidenum">
              <a:rPr lang="en-US" smtClean="0"/>
              <a:t>2</a:t>
            </a:fld>
            <a:endParaRPr lang="en-US" dirty="0"/>
          </a:p>
        </p:txBody>
      </p:sp>
    </p:spTree>
    <p:extLst>
      <p:ext uri="{BB962C8B-B14F-4D97-AF65-F5344CB8AC3E}">
        <p14:creationId xmlns:p14="http://schemas.microsoft.com/office/powerpoint/2010/main" val="323342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When looking at the trends nationally, Texas had the tenth most pedestrian deaths per 100 thousand people across the Unites States in 2021. GHSA projects that pedestrian deaths in Texas will increase to 2.78 deaths per 100K in 2022</a:t>
            </a:r>
            <a:endParaRPr lang="en-US"/>
          </a:p>
        </p:txBody>
      </p:sp>
      <p:sp>
        <p:nvSpPr>
          <p:cNvPr id="4" name="Slide Number Placeholder 3"/>
          <p:cNvSpPr>
            <a:spLocks noGrp="1"/>
          </p:cNvSpPr>
          <p:nvPr>
            <p:ph type="sldNum" sz="quarter" idx="5"/>
          </p:nvPr>
        </p:nvSpPr>
        <p:spPr/>
        <p:txBody>
          <a:bodyPr/>
          <a:lstStyle/>
          <a:p>
            <a:fld id="{3B3D0B79-949E-4BF9-8C9E-1521749C124E}" type="slidenum">
              <a:rPr lang="en-US" smtClean="0"/>
              <a:t>4</a:t>
            </a:fld>
            <a:endParaRPr lang="en-US"/>
          </a:p>
        </p:txBody>
      </p:sp>
    </p:spTree>
    <p:extLst>
      <p:ext uri="{BB962C8B-B14F-4D97-AF65-F5344CB8AC3E}">
        <p14:creationId xmlns:p14="http://schemas.microsoft.com/office/powerpoint/2010/main" val="1666053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we look at Texas, we see that, overall, </a:t>
            </a:r>
            <a:r>
              <a:rPr lang="en-US" sz="1800" kern="100">
                <a:effectLst/>
                <a:latin typeface="Calibri" panose="020F0502020204030204" pitchFamily="34" charset="0"/>
                <a:ea typeface="Calibri" panose="020F0502020204030204" pitchFamily="34" charset="0"/>
                <a:cs typeface="Times New Roman" panose="02020603050405020304" pitchFamily="18" charset="0"/>
              </a:rPr>
              <a:t>pedestrian fatalities and serious injuries have steadily increased between 2014 and 2022. In 2022, Texas pedestrians suffered the most deaths and serious injuries in the past 8 years.</a:t>
            </a:r>
            <a:endParaRPr lang="en-US"/>
          </a:p>
        </p:txBody>
      </p:sp>
      <p:sp>
        <p:nvSpPr>
          <p:cNvPr id="4" name="Slide Number Placeholder 3"/>
          <p:cNvSpPr>
            <a:spLocks noGrp="1"/>
          </p:cNvSpPr>
          <p:nvPr>
            <p:ph type="sldNum" sz="quarter" idx="5"/>
          </p:nvPr>
        </p:nvSpPr>
        <p:spPr/>
        <p:txBody>
          <a:bodyPr/>
          <a:lstStyle/>
          <a:p>
            <a:fld id="{3B3D0B79-949E-4BF9-8C9E-1521749C124E}" type="slidenum">
              <a:rPr lang="en-US" smtClean="0"/>
              <a:t>6</a:t>
            </a:fld>
            <a:endParaRPr lang="en-US"/>
          </a:p>
        </p:txBody>
      </p:sp>
    </p:spTree>
    <p:extLst>
      <p:ext uri="{BB962C8B-B14F-4D97-AF65-F5344CB8AC3E}">
        <p14:creationId xmlns:p14="http://schemas.microsoft.com/office/powerpoint/2010/main" val="3199579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Calibri" panose="020F0502020204030204" pitchFamily="34" charset="0"/>
                <a:ea typeface="Calibri" panose="020F0502020204030204" pitchFamily="34" charset="0"/>
                <a:cs typeface="Times New Roman" panose="02020603050405020304" pitchFamily="18" charset="0"/>
              </a:rPr>
              <a:t>When we look at the proportion of serious injuries and fatalities that were pedestrian related in 2022, the total number of serious injuries amounted to 5.8% of all transportation related serious injuries. However, when you look at the proportion of pedestrian fatalities in 2022, they represent 17.3% of all traffic related fatalities. This speaks to the fact that pedestrians, when involved in a crash, are far more likely to sustain a fatal injury than the occupant of a car, and underscores just how important the work that we do is.</a:t>
            </a:r>
          </a:p>
          <a:p>
            <a:endParaRPr lang="en-US"/>
          </a:p>
        </p:txBody>
      </p:sp>
      <p:sp>
        <p:nvSpPr>
          <p:cNvPr id="4" name="Slide Number Placeholder 3"/>
          <p:cNvSpPr>
            <a:spLocks noGrp="1"/>
          </p:cNvSpPr>
          <p:nvPr>
            <p:ph type="sldNum" sz="quarter" idx="5"/>
          </p:nvPr>
        </p:nvSpPr>
        <p:spPr/>
        <p:txBody>
          <a:bodyPr/>
          <a:lstStyle/>
          <a:p>
            <a:fld id="{3B3D0B79-949E-4BF9-8C9E-1521749C124E}" type="slidenum">
              <a:rPr lang="en-US" smtClean="0"/>
              <a:t>7</a:t>
            </a:fld>
            <a:endParaRPr lang="en-US"/>
          </a:p>
        </p:txBody>
      </p:sp>
    </p:spTree>
    <p:extLst>
      <p:ext uri="{BB962C8B-B14F-4D97-AF65-F5344CB8AC3E}">
        <p14:creationId xmlns:p14="http://schemas.microsoft.com/office/powerpoint/2010/main" val="309619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0BDCF75-C694-459D-83E3-1917BB04D588}" type="slidenum">
              <a:rPr lang="en-US" smtClean="0"/>
              <a:t>8</a:t>
            </a:fld>
            <a:endParaRPr lang="en-US"/>
          </a:p>
        </p:txBody>
      </p:sp>
    </p:spTree>
    <p:extLst>
      <p:ext uri="{BB962C8B-B14F-4D97-AF65-F5344CB8AC3E}">
        <p14:creationId xmlns:p14="http://schemas.microsoft.com/office/powerpoint/2010/main" val="2218774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DCF75-C694-459D-83E3-1917BB04D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4117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DCF75-C694-459D-83E3-1917BB04D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1943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BDCF75-C694-459D-83E3-1917BB04D5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707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extLst>
      <p:ext uri="{BB962C8B-B14F-4D97-AF65-F5344CB8AC3E}">
        <p14:creationId xmlns:p14="http://schemas.microsoft.com/office/powerpoint/2010/main" val="4123196256"/>
      </p:ext>
    </p:extLst>
  </p:cSld>
  <p:clrMapOvr>
    <a:masterClrMapping/>
  </p:clrMapOvr>
  <p:transition>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9283207"/>
      </p:ext>
    </p:extLst>
  </p:cSld>
  <p:clrMapOvr>
    <a:masterClrMapping/>
  </p:clrMapOvr>
  <p:transition>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3800" y="88900"/>
            <a:ext cx="27178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60400" y="88900"/>
            <a:ext cx="79502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59810644"/>
      </p:ext>
    </p:extLst>
  </p:cSld>
  <p:clrMapOvr>
    <a:masterClrMapping/>
  </p:clrMapOvr>
  <p:transition>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60400" y="88900"/>
            <a:ext cx="10871200" cy="1295400"/>
          </a:xfrm>
        </p:spPr>
        <p:txBody>
          <a:bodyPr/>
          <a:lstStyle/>
          <a:p>
            <a:r>
              <a:rPr lang="en-US"/>
              <a:t>Click to edit Master title style</a:t>
            </a:r>
          </a:p>
        </p:txBody>
      </p:sp>
      <p:sp>
        <p:nvSpPr>
          <p:cNvPr id="3" name="Text Placeholder 2"/>
          <p:cNvSpPr>
            <a:spLocks noGrp="1"/>
          </p:cNvSpPr>
          <p:nvPr>
            <p:ph type="body" sz="half" idx="1"/>
          </p:nvPr>
        </p:nvSpPr>
        <p:spPr>
          <a:xfrm>
            <a:off x="660400" y="1155700"/>
            <a:ext cx="5334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155700"/>
            <a:ext cx="5334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197600" y="3517900"/>
            <a:ext cx="5334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5940985"/>
      </p:ext>
    </p:extLst>
  </p:cSld>
  <p:clrMapOvr>
    <a:masterClrMapping/>
  </p:clrMapOvr>
  <p:transition>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5" name="Rectangle 9"/>
          <p:cNvSpPr>
            <a:spLocks noChangeArrowheads="1"/>
          </p:cNvSpPr>
          <p:nvPr/>
        </p:nvSpPr>
        <p:spPr bwMode="auto">
          <a:xfrm>
            <a:off x="101600" y="6400800"/>
            <a:ext cx="8331200" cy="457200"/>
          </a:xfrm>
          <a:prstGeom prst="rect">
            <a:avLst/>
          </a:prstGeom>
          <a:solidFill>
            <a:schemeClr val="tx1"/>
          </a:solidFill>
          <a:ln w="9525" algn="ctr">
            <a:solidFill>
              <a:schemeClr val="tx1"/>
            </a:solidFill>
            <a:round/>
            <a:headEnd/>
            <a:tailEnd/>
          </a:ln>
        </p:spPr>
        <p:txBody>
          <a:bodyPr/>
          <a:lstStyle>
            <a:lvl1pPr>
              <a:defRPr sz="1600" b="1">
                <a:solidFill>
                  <a:schemeClr val="tx1"/>
                </a:solidFill>
                <a:latin typeface="Arial" charset="0"/>
                <a:ea typeface="ＭＳ Ｐゴシック" pitchFamily="-108" charset="-128"/>
              </a:defRPr>
            </a:lvl1pPr>
            <a:lvl2pPr marL="742950" indent="-285750">
              <a:defRPr sz="1600" b="1">
                <a:solidFill>
                  <a:schemeClr val="tx1"/>
                </a:solidFill>
                <a:latin typeface="Arial" charset="0"/>
                <a:ea typeface="ＭＳ Ｐゴシック" pitchFamily="-108" charset="-128"/>
              </a:defRPr>
            </a:lvl2pPr>
            <a:lvl3pPr marL="1143000" indent="-228600">
              <a:defRPr sz="1600" b="1">
                <a:solidFill>
                  <a:schemeClr val="tx1"/>
                </a:solidFill>
                <a:latin typeface="Arial" charset="0"/>
                <a:ea typeface="ＭＳ Ｐゴシック" pitchFamily="-108" charset="-128"/>
              </a:defRPr>
            </a:lvl3pPr>
            <a:lvl4pPr marL="1600200" indent="-228600">
              <a:defRPr sz="1600" b="1">
                <a:solidFill>
                  <a:schemeClr val="tx1"/>
                </a:solidFill>
                <a:latin typeface="Arial" charset="0"/>
                <a:ea typeface="ＭＳ Ｐゴシック" pitchFamily="-108" charset="-128"/>
              </a:defRPr>
            </a:lvl4pPr>
            <a:lvl5pPr marL="2057400" indent="-228600">
              <a:defRPr sz="1600" b="1">
                <a:solidFill>
                  <a:schemeClr val="tx1"/>
                </a:solidFill>
                <a:latin typeface="Arial" charset="0"/>
                <a:ea typeface="ＭＳ Ｐゴシック" pitchFamily="-108" charset="-128"/>
              </a:defRPr>
            </a:lvl5pPr>
            <a:lvl6pPr marL="25146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6pPr>
            <a:lvl7pPr marL="29718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7pPr>
            <a:lvl8pPr marL="34290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8pPr>
            <a:lvl9pPr marL="38862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9pPr>
          </a:lstStyle>
          <a:p>
            <a:pPr>
              <a:defRPr/>
            </a:pPr>
            <a:endParaRPr lang="en-US" altLang="en-US" sz="1600" dirty="0"/>
          </a:p>
        </p:txBody>
      </p:sp>
      <p:pic>
        <p:nvPicPr>
          <p:cNvPr id="6" name="Picture 2" descr="C:\Users\m-manser\Desktop\TTI_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6400800"/>
            <a:ext cx="2641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0400" y="88900"/>
            <a:ext cx="10871200" cy="1295400"/>
          </a:xfrm>
        </p:spPr>
        <p:txBody>
          <a:bodyPr/>
          <a:lstStyle/>
          <a:p>
            <a:r>
              <a:rPr lang="en-US"/>
              <a:t>Click to edit Master title style</a:t>
            </a:r>
          </a:p>
        </p:txBody>
      </p:sp>
      <p:sp>
        <p:nvSpPr>
          <p:cNvPr id="3" name="Text Placeholder 2"/>
          <p:cNvSpPr>
            <a:spLocks noGrp="1"/>
          </p:cNvSpPr>
          <p:nvPr>
            <p:ph type="body" sz="half" idx="1"/>
          </p:nvPr>
        </p:nvSpPr>
        <p:spPr>
          <a:xfrm>
            <a:off x="660400" y="1155700"/>
            <a:ext cx="5334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155700"/>
            <a:ext cx="5334000" cy="4572000"/>
          </a:xfrm>
        </p:spPr>
        <p:txBody>
          <a:bodyPr/>
          <a:lstStyle/>
          <a:p>
            <a:pPr lvl="0"/>
            <a:r>
              <a:rPr lang="en-US" noProof="0"/>
              <a:t>Click icon to add online image</a:t>
            </a:r>
            <a:endParaRPr lang="en-US" noProof="0" dirty="0"/>
          </a:p>
        </p:txBody>
      </p:sp>
    </p:spTree>
    <p:extLst>
      <p:ext uri="{BB962C8B-B14F-4D97-AF65-F5344CB8AC3E}">
        <p14:creationId xmlns:p14="http://schemas.microsoft.com/office/powerpoint/2010/main" val="994784150"/>
      </p:ext>
    </p:extLst>
  </p:cSld>
  <p:clrMapOvr>
    <a:masterClrMapping/>
  </p:clrMapOvr>
  <p:transition>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5" name="Rectangle 9"/>
          <p:cNvSpPr>
            <a:spLocks noChangeArrowheads="1"/>
          </p:cNvSpPr>
          <p:nvPr/>
        </p:nvSpPr>
        <p:spPr bwMode="auto">
          <a:xfrm>
            <a:off x="101600" y="6400800"/>
            <a:ext cx="8331200" cy="457200"/>
          </a:xfrm>
          <a:prstGeom prst="rect">
            <a:avLst/>
          </a:prstGeom>
          <a:solidFill>
            <a:schemeClr val="tx1"/>
          </a:solidFill>
          <a:ln w="9525" algn="ctr">
            <a:solidFill>
              <a:schemeClr val="tx1"/>
            </a:solidFill>
            <a:round/>
            <a:headEnd/>
            <a:tailEnd/>
          </a:ln>
        </p:spPr>
        <p:txBody>
          <a:bodyPr/>
          <a:lstStyle>
            <a:lvl1pPr>
              <a:defRPr sz="1600" b="1">
                <a:solidFill>
                  <a:schemeClr val="tx1"/>
                </a:solidFill>
                <a:latin typeface="Arial" charset="0"/>
                <a:ea typeface="ＭＳ Ｐゴシック" pitchFamily="-108" charset="-128"/>
              </a:defRPr>
            </a:lvl1pPr>
            <a:lvl2pPr marL="742950" indent="-285750">
              <a:defRPr sz="1600" b="1">
                <a:solidFill>
                  <a:schemeClr val="tx1"/>
                </a:solidFill>
                <a:latin typeface="Arial" charset="0"/>
                <a:ea typeface="ＭＳ Ｐゴシック" pitchFamily="-108" charset="-128"/>
              </a:defRPr>
            </a:lvl2pPr>
            <a:lvl3pPr marL="1143000" indent="-228600">
              <a:defRPr sz="1600" b="1">
                <a:solidFill>
                  <a:schemeClr val="tx1"/>
                </a:solidFill>
                <a:latin typeface="Arial" charset="0"/>
                <a:ea typeface="ＭＳ Ｐゴシック" pitchFamily="-108" charset="-128"/>
              </a:defRPr>
            </a:lvl3pPr>
            <a:lvl4pPr marL="1600200" indent="-228600">
              <a:defRPr sz="1600" b="1">
                <a:solidFill>
                  <a:schemeClr val="tx1"/>
                </a:solidFill>
                <a:latin typeface="Arial" charset="0"/>
                <a:ea typeface="ＭＳ Ｐゴシック" pitchFamily="-108" charset="-128"/>
              </a:defRPr>
            </a:lvl4pPr>
            <a:lvl5pPr marL="2057400" indent="-228600">
              <a:defRPr sz="1600" b="1">
                <a:solidFill>
                  <a:schemeClr val="tx1"/>
                </a:solidFill>
                <a:latin typeface="Arial" charset="0"/>
                <a:ea typeface="ＭＳ Ｐゴシック" pitchFamily="-108" charset="-128"/>
              </a:defRPr>
            </a:lvl5pPr>
            <a:lvl6pPr marL="25146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6pPr>
            <a:lvl7pPr marL="29718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7pPr>
            <a:lvl8pPr marL="34290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8pPr>
            <a:lvl9pPr marL="38862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9pPr>
          </a:lstStyle>
          <a:p>
            <a:pPr>
              <a:defRPr/>
            </a:pPr>
            <a:endParaRPr lang="en-US" altLang="en-US" sz="1600" dirty="0"/>
          </a:p>
        </p:txBody>
      </p:sp>
      <p:pic>
        <p:nvPicPr>
          <p:cNvPr id="6" name="Picture 2" descr="C:\Users\m-manser\Desktop\TTI_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6400800"/>
            <a:ext cx="2641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0400" y="88900"/>
            <a:ext cx="10871200" cy="1295400"/>
          </a:xfrm>
        </p:spPr>
        <p:txBody>
          <a:bodyPr/>
          <a:lstStyle/>
          <a:p>
            <a:r>
              <a:rPr lang="en-US"/>
              <a:t>Click to edit Master title style</a:t>
            </a:r>
          </a:p>
        </p:txBody>
      </p:sp>
      <p:sp>
        <p:nvSpPr>
          <p:cNvPr id="3" name="Text Placeholder 2"/>
          <p:cNvSpPr>
            <a:spLocks noGrp="1"/>
          </p:cNvSpPr>
          <p:nvPr>
            <p:ph type="body" sz="half" idx="1"/>
          </p:nvPr>
        </p:nvSpPr>
        <p:spPr>
          <a:xfrm>
            <a:off x="660400" y="1155700"/>
            <a:ext cx="5334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55700"/>
            <a:ext cx="5334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57493244"/>
      </p:ext>
    </p:extLst>
  </p:cSld>
  <p:clrMapOvr>
    <a:masterClrMapping/>
  </p:clrMapOvr>
  <p:transition>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7" name="Rectangle 9"/>
          <p:cNvSpPr>
            <a:spLocks noChangeArrowheads="1"/>
          </p:cNvSpPr>
          <p:nvPr/>
        </p:nvSpPr>
        <p:spPr bwMode="auto">
          <a:xfrm>
            <a:off x="101600" y="6400800"/>
            <a:ext cx="8331200" cy="457200"/>
          </a:xfrm>
          <a:prstGeom prst="rect">
            <a:avLst/>
          </a:prstGeom>
          <a:solidFill>
            <a:schemeClr val="tx1"/>
          </a:solidFill>
          <a:ln w="9525" algn="ctr">
            <a:solidFill>
              <a:schemeClr val="tx1"/>
            </a:solidFill>
            <a:round/>
            <a:headEnd/>
            <a:tailEnd/>
          </a:ln>
        </p:spPr>
        <p:txBody>
          <a:bodyPr/>
          <a:lstStyle>
            <a:lvl1pPr>
              <a:defRPr sz="1600" b="1">
                <a:solidFill>
                  <a:schemeClr val="tx1"/>
                </a:solidFill>
                <a:latin typeface="Arial" charset="0"/>
                <a:ea typeface="ＭＳ Ｐゴシック" pitchFamily="-108" charset="-128"/>
              </a:defRPr>
            </a:lvl1pPr>
            <a:lvl2pPr marL="742950" indent="-285750">
              <a:defRPr sz="1600" b="1">
                <a:solidFill>
                  <a:schemeClr val="tx1"/>
                </a:solidFill>
                <a:latin typeface="Arial" charset="0"/>
                <a:ea typeface="ＭＳ Ｐゴシック" pitchFamily="-108" charset="-128"/>
              </a:defRPr>
            </a:lvl2pPr>
            <a:lvl3pPr marL="1143000" indent="-228600">
              <a:defRPr sz="1600" b="1">
                <a:solidFill>
                  <a:schemeClr val="tx1"/>
                </a:solidFill>
                <a:latin typeface="Arial" charset="0"/>
                <a:ea typeface="ＭＳ Ｐゴシック" pitchFamily="-108" charset="-128"/>
              </a:defRPr>
            </a:lvl3pPr>
            <a:lvl4pPr marL="1600200" indent="-228600">
              <a:defRPr sz="1600" b="1">
                <a:solidFill>
                  <a:schemeClr val="tx1"/>
                </a:solidFill>
                <a:latin typeface="Arial" charset="0"/>
                <a:ea typeface="ＭＳ Ｐゴシック" pitchFamily="-108" charset="-128"/>
              </a:defRPr>
            </a:lvl4pPr>
            <a:lvl5pPr marL="2057400" indent="-228600">
              <a:defRPr sz="1600" b="1">
                <a:solidFill>
                  <a:schemeClr val="tx1"/>
                </a:solidFill>
                <a:latin typeface="Arial" charset="0"/>
                <a:ea typeface="ＭＳ Ｐゴシック" pitchFamily="-108" charset="-128"/>
              </a:defRPr>
            </a:lvl5pPr>
            <a:lvl6pPr marL="25146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6pPr>
            <a:lvl7pPr marL="29718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7pPr>
            <a:lvl8pPr marL="34290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8pPr>
            <a:lvl9pPr marL="38862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9pPr>
          </a:lstStyle>
          <a:p>
            <a:pPr>
              <a:defRPr/>
            </a:pPr>
            <a:endParaRPr lang="en-US" altLang="en-US" sz="1600" dirty="0"/>
          </a:p>
        </p:txBody>
      </p:sp>
      <p:pic>
        <p:nvPicPr>
          <p:cNvPr id="8" name="Picture 2" descr="C:\Users\m-manser\Desktop\TTI_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6400800"/>
            <a:ext cx="2641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sz="quarter"/>
          </p:nvPr>
        </p:nvSpPr>
        <p:spPr>
          <a:xfrm>
            <a:off x="660400" y="88900"/>
            <a:ext cx="10871200" cy="1295400"/>
          </a:xfrm>
        </p:spPr>
        <p:txBody>
          <a:bodyPr/>
          <a:lstStyle/>
          <a:p>
            <a:r>
              <a:rPr lang="en-US"/>
              <a:t>Click to edit Master title style</a:t>
            </a:r>
          </a:p>
        </p:txBody>
      </p:sp>
      <p:sp>
        <p:nvSpPr>
          <p:cNvPr id="3" name="Content Placeholder 2"/>
          <p:cNvSpPr>
            <a:spLocks noGrp="1"/>
          </p:cNvSpPr>
          <p:nvPr>
            <p:ph sz="quarter" idx="1"/>
          </p:nvPr>
        </p:nvSpPr>
        <p:spPr>
          <a:xfrm>
            <a:off x="660400" y="1155700"/>
            <a:ext cx="5334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155700"/>
            <a:ext cx="5334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60400" y="3517900"/>
            <a:ext cx="5334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517900"/>
            <a:ext cx="5334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8507021"/>
      </p:ext>
    </p:extLst>
  </p:cSld>
  <p:clrMapOvr>
    <a:masterClrMapping/>
  </p:clrMapOvr>
  <p:transition>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6" name="Rectangle 9"/>
          <p:cNvSpPr>
            <a:spLocks noChangeArrowheads="1"/>
          </p:cNvSpPr>
          <p:nvPr/>
        </p:nvSpPr>
        <p:spPr bwMode="auto">
          <a:xfrm>
            <a:off x="101600" y="6400800"/>
            <a:ext cx="8331200" cy="457200"/>
          </a:xfrm>
          <a:prstGeom prst="rect">
            <a:avLst/>
          </a:prstGeom>
          <a:solidFill>
            <a:schemeClr val="tx1"/>
          </a:solidFill>
          <a:ln w="9525" algn="ctr">
            <a:solidFill>
              <a:schemeClr val="tx1"/>
            </a:solidFill>
            <a:round/>
            <a:headEnd/>
            <a:tailEnd/>
          </a:ln>
        </p:spPr>
        <p:txBody>
          <a:bodyPr/>
          <a:lstStyle>
            <a:lvl1pPr>
              <a:defRPr sz="1600" b="1">
                <a:solidFill>
                  <a:schemeClr val="tx1"/>
                </a:solidFill>
                <a:latin typeface="Arial" charset="0"/>
                <a:ea typeface="ＭＳ Ｐゴシック" pitchFamily="-108" charset="-128"/>
              </a:defRPr>
            </a:lvl1pPr>
            <a:lvl2pPr marL="742950" indent="-285750">
              <a:defRPr sz="1600" b="1">
                <a:solidFill>
                  <a:schemeClr val="tx1"/>
                </a:solidFill>
                <a:latin typeface="Arial" charset="0"/>
                <a:ea typeface="ＭＳ Ｐゴシック" pitchFamily="-108" charset="-128"/>
              </a:defRPr>
            </a:lvl2pPr>
            <a:lvl3pPr marL="1143000" indent="-228600">
              <a:defRPr sz="1600" b="1">
                <a:solidFill>
                  <a:schemeClr val="tx1"/>
                </a:solidFill>
                <a:latin typeface="Arial" charset="0"/>
                <a:ea typeface="ＭＳ Ｐゴシック" pitchFamily="-108" charset="-128"/>
              </a:defRPr>
            </a:lvl3pPr>
            <a:lvl4pPr marL="1600200" indent="-228600">
              <a:defRPr sz="1600" b="1">
                <a:solidFill>
                  <a:schemeClr val="tx1"/>
                </a:solidFill>
                <a:latin typeface="Arial" charset="0"/>
                <a:ea typeface="ＭＳ Ｐゴシック" pitchFamily="-108" charset="-128"/>
              </a:defRPr>
            </a:lvl4pPr>
            <a:lvl5pPr marL="2057400" indent="-228600">
              <a:defRPr sz="1600" b="1">
                <a:solidFill>
                  <a:schemeClr val="tx1"/>
                </a:solidFill>
                <a:latin typeface="Arial" charset="0"/>
                <a:ea typeface="ＭＳ Ｐゴシック" pitchFamily="-108" charset="-128"/>
              </a:defRPr>
            </a:lvl5pPr>
            <a:lvl6pPr marL="25146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6pPr>
            <a:lvl7pPr marL="29718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7pPr>
            <a:lvl8pPr marL="34290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8pPr>
            <a:lvl9pPr marL="38862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9pPr>
          </a:lstStyle>
          <a:p>
            <a:pPr>
              <a:defRPr/>
            </a:pPr>
            <a:endParaRPr lang="en-US" altLang="en-US" sz="1600" dirty="0"/>
          </a:p>
        </p:txBody>
      </p:sp>
      <p:pic>
        <p:nvPicPr>
          <p:cNvPr id="7" name="Picture 2" descr="C:\Users\m-manser\Desktop\TTI_white.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600" y="6400800"/>
            <a:ext cx="2641600"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60400" y="88900"/>
            <a:ext cx="10871200" cy="1295400"/>
          </a:xfrm>
        </p:spPr>
        <p:txBody>
          <a:bodyPr/>
          <a:lstStyle/>
          <a:p>
            <a:r>
              <a:rPr lang="en-US"/>
              <a:t>Click to edit Master title style</a:t>
            </a:r>
          </a:p>
        </p:txBody>
      </p:sp>
      <p:sp>
        <p:nvSpPr>
          <p:cNvPr id="3" name="Content Placeholder 2"/>
          <p:cNvSpPr>
            <a:spLocks noGrp="1"/>
          </p:cNvSpPr>
          <p:nvPr>
            <p:ph sz="quarter" idx="1"/>
          </p:nvPr>
        </p:nvSpPr>
        <p:spPr>
          <a:xfrm>
            <a:off x="660400" y="1155700"/>
            <a:ext cx="5334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60400" y="3517900"/>
            <a:ext cx="5334000" cy="2209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155700"/>
            <a:ext cx="53340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4123343"/>
      </p:ext>
    </p:extLst>
  </p:cSld>
  <p:clrMapOvr>
    <a:masterClrMapping/>
  </p:clrMapOvr>
  <p:transition>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marL="342900" indent="-342900">
              <a:buClrTx/>
              <a:buSzPct val="100000"/>
              <a:buFont typeface="Arial" panose="020B0604020202020204" pitchFamily="34" charset="0"/>
              <a:buChar char="•"/>
              <a:defRPr sz="3200">
                <a:latin typeface="Calibri Light" panose="020F0302020204030204" pitchFamily="34" charset="0"/>
                <a:cs typeface="Calibri Light" panose="020F0302020204030204" pitchFamily="34" charset="0"/>
              </a:defRPr>
            </a:lvl1pPr>
            <a:lvl2pPr marL="742950" indent="-285750">
              <a:buClrTx/>
              <a:buSzPct val="100000"/>
              <a:buFont typeface="Courier New" panose="02070309020205020404" pitchFamily="49" charset="0"/>
              <a:buChar char="o"/>
              <a:defRPr sz="2800">
                <a:latin typeface="Calibri Light" panose="020F0302020204030204" pitchFamily="34" charset="0"/>
                <a:cs typeface="Calibri Light" panose="020F0302020204030204" pitchFamily="34" charset="0"/>
              </a:defRPr>
            </a:lvl2pPr>
            <a:lvl3pPr marL="1143000" indent="-228600">
              <a:buClrTx/>
              <a:buSzPct val="100000"/>
              <a:buFont typeface="Wingdings" panose="05000000000000000000" pitchFamily="2" charset="2"/>
              <a:buChar char="§"/>
              <a:defRPr sz="2400">
                <a:latin typeface="Calibri Light" panose="020F0302020204030204" pitchFamily="34" charset="0"/>
                <a:cs typeface="Calibri Light" panose="020F0302020204030204" pitchFamily="34" charset="0"/>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975818374"/>
      </p:ext>
    </p:extLst>
  </p:cSld>
  <p:clrMapOvr>
    <a:masterClrMapping/>
  </p:clrMapOvr>
  <p:transition>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010716042"/>
      </p:ext>
    </p:extLst>
  </p:cSld>
  <p:clrMapOvr>
    <a:masterClrMapping/>
  </p:clrMapOvr>
  <p:transition>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60400" y="1155700"/>
            <a:ext cx="5334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155700"/>
            <a:ext cx="5334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4490688"/>
      </p:ext>
    </p:extLst>
  </p:cSld>
  <p:clrMapOvr>
    <a:masterClrMapping/>
  </p:clrMapOvr>
  <p:transition>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149367"/>
      </p:ext>
    </p:extLst>
  </p:cSld>
  <p:clrMapOvr>
    <a:masterClrMapping/>
  </p:clrMapOvr>
  <p:transition>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7692495"/>
      </p:ext>
    </p:extLst>
  </p:cSld>
  <p:clrMapOvr>
    <a:masterClrMapping/>
  </p:clrMapOvr>
  <p:transition>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0962395"/>
      </p:ext>
    </p:extLst>
  </p:cSld>
  <p:clrMapOvr>
    <a:masterClrMapping/>
  </p:clrMapOvr>
  <p:transition>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91709018"/>
      </p:ext>
    </p:extLst>
  </p:cSld>
  <p:clrMapOvr>
    <a:masterClrMapping/>
  </p:clrMapOvr>
  <p:transition>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19576436"/>
      </p:ext>
    </p:extLst>
  </p:cSld>
  <p:clrMapOvr>
    <a:masterClrMapping/>
  </p:clrMapOvr>
  <p:transition>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660400" y="88900"/>
            <a:ext cx="108712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Rectangle 5"/>
          <p:cNvSpPr>
            <a:spLocks noGrp="1" noChangeArrowheads="1"/>
          </p:cNvSpPr>
          <p:nvPr>
            <p:ph type="body" idx="1"/>
          </p:nvPr>
        </p:nvSpPr>
        <p:spPr bwMode="auto">
          <a:xfrm>
            <a:off x="660400" y="1155700"/>
            <a:ext cx="10871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028" name="Line 6"/>
          <p:cNvSpPr>
            <a:spLocks noChangeShapeType="1"/>
          </p:cNvSpPr>
          <p:nvPr/>
        </p:nvSpPr>
        <p:spPr bwMode="auto">
          <a:xfrm>
            <a:off x="0" y="1079500"/>
            <a:ext cx="11531600"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sp>
        <p:nvSpPr>
          <p:cNvPr id="1032" name="Rectangle 7"/>
          <p:cNvSpPr>
            <a:spLocks noChangeArrowheads="1"/>
          </p:cNvSpPr>
          <p:nvPr/>
        </p:nvSpPr>
        <p:spPr bwMode="auto">
          <a:xfrm>
            <a:off x="-76200" y="6400800"/>
            <a:ext cx="10146792" cy="497321"/>
          </a:xfrm>
          <a:prstGeom prst="rect">
            <a:avLst/>
          </a:prstGeom>
          <a:solidFill>
            <a:schemeClr val="tx1"/>
          </a:solidFill>
          <a:ln w="9525" algn="ctr">
            <a:solidFill>
              <a:schemeClr val="tx1"/>
            </a:solidFill>
            <a:round/>
            <a:headEnd/>
            <a:tailEnd/>
          </a:ln>
        </p:spPr>
        <p:txBody>
          <a:bodyPr/>
          <a:lstStyle>
            <a:lvl1pPr>
              <a:defRPr sz="1600" b="1">
                <a:solidFill>
                  <a:schemeClr val="tx1"/>
                </a:solidFill>
                <a:latin typeface="Arial" charset="0"/>
                <a:ea typeface="ＭＳ Ｐゴシック" pitchFamily="-108" charset="-128"/>
              </a:defRPr>
            </a:lvl1pPr>
            <a:lvl2pPr marL="742950" indent="-285750">
              <a:defRPr sz="1600" b="1">
                <a:solidFill>
                  <a:schemeClr val="tx1"/>
                </a:solidFill>
                <a:latin typeface="Arial" charset="0"/>
                <a:ea typeface="ＭＳ Ｐゴシック" pitchFamily="-108" charset="-128"/>
              </a:defRPr>
            </a:lvl2pPr>
            <a:lvl3pPr marL="1143000" indent="-228600">
              <a:defRPr sz="1600" b="1">
                <a:solidFill>
                  <a:schemeClr val="tx1"/>
                </a:solidFill>
                <a:latin typeface="Arial" charset="0"/>
                <a:ea typeface="ＭＳ Ｐゴシック" pitchFamily="-108" charset="-128"/>
              </a:defRPr>
            </a:lvl3pPr>
            <a:lvl4pPr marL="1600200" indent="-228600">
              <a:defRPr sz="1600" b="1">
                <a:solidFill>
                  <a:schemeClr val="tx1"/>
                </a:solidFill>
                <a:latin typeface="Arial" charset="0"/>
                <a:ea typeface="ＭＳ Ｐゴシック" pitchFamily="-108" charset="-128"/>
              </a:defRPr>
            </a:lvl4pPr>
            <a:lvl5pPr marL="2057400" indent="-228600">
              <a:defRPr sz="1600" b="1">
                <a:solidFill>
                  <a:schemeClr val="tx1"/>
                </a:solidFill>
                <a:latin typeface="Arial" charset="0"/>
                <a:ea typeface="ＭＳ Ｐゴシック" pitchFamily="-108" charset="-128"/>
              </a:defRPr>
            </a:lvl5pPr>
            <a:lvl6pPr marL="25146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6pPr>
            <a:lvl7pPr marL="29718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7pPr>
            <a:lvl8pPr marL="34290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8pPr>
            <a:lvl9pPr marL="3886200" indent="-228600" algn="ctr" eaLnBrk="0" fontAlgn="base" hangingPunct="0">
              <a:spcBef>
                <a:spcPct val="50000"/>
              </a:spcBef>
              <a:spcAft>
                <a:spcPct val="0"/>
              </a:spcAft>
              <a:buClr>
                <a:srgbClr val="FF0000"/>
              </a:buClr>
              <a:buSzPct val="125000"/>
              <a:buFont typeface="Monotype Sorts" pitchFamily="-108" charset="2"/>
              <a:defRPr sz="1600" b="1">
                <a:solidFill>
                  <a:schemeClr val="tx1"/>
                </a:solidFill>
                <a:latin typeface="Arial" charset="0"/>
                <a:ea typeface="ＭＳ Ｐゴシック" pitchFamily="-108" charset="-128"/>
              </a:defRPr>
            </a:lvl9pPr>
          </a:lstStyle>
          <a:p>
            <a:pPr>
              <a:defRPr/>
            </a:pPr>
            <a:endParaRPr lang="en-US" altLang="en-US" sz="1600" dirty="0"/>
          </a:p>
        </p:txBody>
      </p:sp>
      <p:pic>
        <p:nvPicPr>
          <p:cNvPr id="9" name="Picture 8"/>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0070592" y="6400800"/>
            <a:ext cx="2133600" cy="497321"/>
          </a:xfrm>
          <a:prstGeom prst="rect">
            <a:avLst/>
          </a:prstGeom>
        </p:spPr>
      </p:pic>
      <p:pic>
        <p:nvPicPr>
          <p:cNvPr id="4" name="Picture 3" descr="A close up of a logo&#10;&#10;Description automatically generated">
            <a:extLst>
              <a:ext uri="{FF2B5EF4-FFF2-40B4-BE49-F238E27FC236}">
                <a16:creationId xmlns:a16="http://schemas.microsoft.com/office/drawing/2014/main" id="{12D2CE09-2560-DE40-ABB4-0D1E2D7E465E}"/>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9448800" y="80068"/>
            <a:ext cx="1797032" cy="1019310"/>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C7312CC3-C884-6246-A697-F27074CCE83F}"/>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0" y="6462086"/>
            <a:ext cx="2057400" cy="395914"/>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ransition>
    <p:cover/>
  </p:transition>
  <p:txStyles>
    <p:titleStyle>
      <a:lvl1pPr algn="l" rtl="0" eaLnBrk="1" fontAlgn="base" hangingPunct="1">
        <a:spcBef>
          <a:spcPct val="0"/>
        </a:spcBef>
        <a:spcAft>
          <a:spcPct val="0"/>
        </a:spcAft>
        <a:defRPr sz="3600">
          <a:solidFill>
            <a:schemeClr val="tx2"/>
          </a:solidFill>
          <a:latin typeface="Calibri" panose="020F0502020204030204" pitchFamily="34" charset="0"/>
          <a:ea typeface="ＭＳ Ｐゴシック" charset="-128"/>
          <a:cs typeface="Calibri" panose="020F0502020204030204" pitchFamily="34" charset="0"/>
        </a:defRPr>
      </a:lvl1pPr>
      <a:lvl2pPr algn="l" rtl="0" eaLnBrk="1" fontAlgn="base" hangingPunct="1">
        <a:spcBef>
          <a:spcPct val="0"/>
        </a:spcBef>
        <a:spcAft>
          <a:spcPct val="0"/>
        </a:spcAft>
        <a:defRPr sz="3200">
          <a:solidFill>
            <a:schemeClr val="tx2"/>
          </a:solidFill>
          <a:latin typeface="Arial" pitchFamily="-106" charset="0"/>
          <a:ea typeface="ＭＳ Ｐゴシック" charset="-128"/>
          <a:cs typeface="ＭＳ Ｐゴシック" charset="-128"/>
        </a:defRPr>
      </a:lvl2pPr>
      <a:lvl3pPr algn="l" rtl="0" eaLnBrk="1" fontAlgn="base" hangingPunct="1">
        <a:spcBef>
          <a:spcPct val="0"/>
        </a:spcBef>
        <a:spcAft>
          <a:spcPct val="0"/>
        </a:spcAft>
        <a:defRPr sz="3200">
          <a:solidFill>
            <a:schemeClr val="tx2"/>
          </a:solidFill>
          <a:latin typeface="Arial" pitchFamily="-106" charset="0"/>
          <a:ea typeface="ＭＳ Ｐゴシック" charset="-128"/>
          <a:cs typeface="ＭＳ Ｐゴシック" charset="-128"/>
        </a:defRPr>
      </a:lvl3pPr>
      <a:lvl4pPr algn="l" rtl="0" eaLnBrk="1" fontAlgn="base" hangingPunct="1">
        <a:spcBef>
          <a:spcPct val="0"/>
        </a:spcBef>
        <a:spcAft>
          <a:spcPct val="0"/>
        </a:spcAft>
        <a:defRPr sz="3200">
          <a:solidFill>
            <a:schemeClr val="tx2"/>
          </a:solidFill>
          <a:latin typeface="Arial" pitchFamily="-106" charset="0"/>
          <a:ea typeface="ＭＳ Ｐゴシック" charset="-128"/>
          <a:cs typeface="ＭＳ Ｐゴシック" charset="-128"/>
        </a:defRPr>
      </a:lvl4pPr>
      <a:lvl5pPr algn="l" rtl="0" eaLnBrk="1" fontAlgn="base" hangingPunct="1">
        <a:spcBef>
          <a:spcPct val="0"/>
        </a:spcBef>
        <a:spcAft>
          <a:spcPct val="0"/>
        </a:spcAft>
        <a:defRPr sz="3200">
          <a:solidFill>
            <a:schemeClr val="tx2"/>
          </a:solidFill>
          <a:latin typeface="Arial" pitchFamily="-106" charset="0"/>
          <a:ea typeface="ＭＳ Ｐゴシック" charset="-128"/>
          <a:cs typeface="ＭＳ Ｐゴシック" charset="-128"/>
        </a:defRPr>
      </a:lvl5pPr>
      <a:lvl6pPr marL="457200" algn="l" rtl="0" eaLnBrk="1" fontAlgn="base" hangingPunct="1">
        <a:spcBef>
          <a:spcPct val="0"/>
        </a:spcBef>
        <a:spcAft>
          <a:spcPct val="0"/>
        </a:spcAft>
        <a:defRPr sz="3200" b="1">
          <a:solidFill>
            <a:schemeClr val="tx2"/>
          </a:solidFill>
          <a:latin typeface="Arial" pitchFamily="-106" charset="0"/>
        </a:defRPr>
      </a:lvl6pPr>
      <a:lvl7pPr marL="914400" algn="l" rtl="0" eaLnBrk="1" fontAlgn="base" hangingPunct="1">
        <a:spcBef>
          <a:spcPct val="0"/>
        </a:spcBef>
        <a:spcAft>
          <a:spcPct val="0"/>
        </a:spcAft>
        <a:defRPr sz="3200" b="1">
          <a:solidFill>
            <a:schemeClr val="tx2"/>
          </a:solidFill>
          <a:latin typeface="Arial" pitchFamily="-106" charset="0"/>
        </a:defRPr>
      </a:lvl7pPr>
      <a:lvl8pPr marL="1371600" algn="l" rtl="0" eaLnBrk="1" fontAlgn="base" hangingPunct="1">
        <a:spcBef>
          <a:spcPct val="0"/>
        </a:spcBef>
        <a:spcAft>
          <a:spcPct val="0"/>
        </a:spcAft>
        <a:defRPr sz="3200" b="1">
          <a:solidFill>
            <a:schemeClr val="tx2"/>
          </a:solidFill>
          <a:latin typeface="Arial" pitchFamily="-106" charset="0"/>
        </a:defRPr>
      </a:lvl8pPr>
      <a:lvl9pPr marL="1828800" algn="l" rtl="0" eaLnBrk="1" fontAlgn="base" hangingPunct="1">
        <a:spcBef>
          <a:spcPct val="0"/>
        </a:spcBef>
        <a:spcAft>
          <a:spcPct val="0"/>
        </a:spcAft>
        <a:defRPr sz="3200" b="1">
          <a:solidFill>
            <a:schemeClr val="tx2"/>
          </a:solidFill>
          <a:latin typeface="Arial" pitchFamily="-106" charset="0"/>
        </a:defRPr>
      </a:lvl9pPr>
    </p:titleStyle>
    <p:bodyStyle>
      <a:lvl1pPr marL="342900" indent="-342900" algn="l" rtl="0" eaLnBrk="1" fontAlgn="base" hangingPunct="1">
        <a:spcBef>
          <a:spcPct val="20000"/>
        </a:spcBef>
        <a:spcAft>
          <a:spcPct val="0"/>
        </a:spcAft>
        <a:buClrTx/>
        <a:buSzPct val="100000"/>
        <a:buFont typeface="Arial" panose="020B0604020202020204" pitchFamily="34" charset="0"/>
        <a:buChar char="•"/>
        <a:defRPr sz="3200">
          <a:solidFill>
            <a:schemeClr val="tx1"/>
          </a:solidFill>
          <a:latin typeface="Calibri Light" panose="020F0302020204030204" pitchFamily="34" charset="0"/>
          <a:ea typeface="ＭＳ Ｐゴシック" charset="-128"/>
          <a:cs typeface="Calibri Light" panose="020F0302020204030204" pitchFamily="34" charset="0"/>
        </a:defRPr>
      </a:lvl1pPr>
      <a:lvl2pPr marL="742950" indent="-285750" algn="l" rtl="0" eaLnBrk="1" fontAlgn="base" hangingPunct="1">
        <a:spcBef>
          <a:spcPct val="20000"/>
        </a:spcBef>
        <a:spcAft>
          <a:spcPct val="0"/>
        </a:spcAft>
        <a:buClrTx/>
        <a:buSzPct val="95000"/>
        <a:buFont typeface="Courier New" panose="02070309020205020404" pitchFamily="49" charset="0"/>
        <a:buChar char="o"/>
        <a:defRPr sz="2600">
          <a:solidFill>
            <a:schemeClr val="tx1"/>
          </a:solidFill>
          <a:latin typeface="Calibri Light" panose="020F0302020204030204" pitchFamily="34" charset="0"/>
          <a:ea typeface="ＭＳ Ｐゴシック" pitchFamily="-106" charset="-128"/>
          <a:cs typeface="Calibri Light" panose="020F0302020204030204" pitchFamily="34" charset="0"/>
        </a:defRPr>
      </a:lvl2pPr>
      <a:lvl3pPr marL="1143000" indent="-228600" algn="l" rtl="0" eaLnBrk="1" fontAlgn="base" hangingPunct="1">
        <a:spcBef>
          <a:spcPct val="20000"/>
        </a:spcBef>
        <a:spcAft>
          <a:spcPct val="0"/>
        </a:spcAft>
        <a:buClrTx/>
        <a:buSzPct val="95000"/>
        <a:buFont typeface="Wingdings" panose="05000000000000000000" pitchFamily="2" charset="2"/>
        <a:buChar char="§"/>
        <a:defRPr sz="2200">
          <a:solidFill>
            <a:schemeClr val="tx1"/>
          </a:solidFill>
          <a:latin typeface="Calibri Light" panose="020F0302020204030204" pitchFamily="34" charset="0"/>
          <a:ea typeface="ＭＳ Ｐゴシック" pitchFamily="-106" charset="-128"/>
          <a:cs typeface="Calibri Light" panose="020F0302020204030204" pitchFamily="34" charset="0"/>
        </a:defRPr>
      </a:lvl3pPr>
      <a:lvl4pPr marL="1600200" indent="-228600" algn="l" rtl="0" eaLnBrk="1" fontAlgn="base" hangingPunct="1">
        <a:spcBef>
          <a:spcPct val="20000"/>
        </a:spcBef>
        <a:spcAft>
          <a:spcPct val="0"/>
        </a:spcAft>
        <a:buClr>
          <a:srgbClr val="FF0000"/>
        </a:buClr>
        <a:buFont typeface="Webdings" pitchFamily="18" charset="2"/>
        <a:buChar char="-"/>
        <a:defRPr sz="2000">
          <a:solidFill>
            <a:schemeClr val="tx1"/>
          </a:solidFill>
          <a:latin typeface="Tahoma" pitchFamily="-106" charset="0"/>
          <a:ea typeface="ＭＳ Ｐゴシック" pitchFamily="-106" charset="-128"/>
        </a:defRPr>
      </a:lvl4pPr>
      <a:lvl5pPr marL="2057400" indent="-228600" algn="l" rtl="0" eaLnBrk="1" fontAlgn="base" hangingPunct="1">
        <a:spcBef>
          <a:spcPct val="20000"/>
        </a:spcBef>
        <a:spcAft>
          <a:spcPct val="0"/>
        </a:spcAft>
        <a:buClr>
          <a:srgbClr val="FF0000"/>
        </a:buClr>
        <a:buChar char="•"/>
        <a:defRPr sz="1600">
          <a:solidFill>
            <a:schemeClr val="tx1"/>
          </a:solidFill>
          <a:latin typeface="Tahoma" pitchFamily="-106" charset="0"/>
          <a:ea typeface="ＭＳ Ｐゴシック" pitchFamily="-106" charset="-128"/>
        </a:defRPr>
      </a:lvl5pPr>
      <a:lvl6pPr marL="2514600" indent="-228600" algn="l" rtl="0" eaLnBrk="1" fontAlgn="base" hangingPunct="1">
        <a:spcBef>
          <a:spcPct val="20000"/>
        </a:spcBef>
        <a:spcAft>
          <a:spcPct val="0"/>
        </a:spcAft>
        <a:buClr>
          <a:srgbClr val="FF0000"/>
        </a:buClr>
        <a:buChar char="•"/>
        <a:defRPr sz="1600">
          <a:solidFill>
            <a:schemeClr val="tx1"/>
          </a:solidFill>
          <a:latin typeface="Tahoma" pitchFamily="-106" charset="0"/>
          <a:ea typeface="ＭＳ Ｐゴシック" pitchFamily="-106" charset="-128"/>
        </a:defRPr>
      </a:lvl6pPr>
      <a:lvl7pPr marL="2971800" indent="-228600" algn="l" rtl="0" eaLnBrk="1" fontAlgn="base" hangingPunct="1">
        <a:spcBef>
          <a:spcPct val="20000"/>
        </a:spcBef>
        <a:spcAft>
          <a:spcPct val="0"/>
        </a:spcAft>
        <a:buClr>
          <a:srgbClr val="FF0000"/>
        </a:buClr>
        <a:buChar char="•"/>
        <a:defRPr sz="1600">
          <a:solidFill>
            <a:schemeClr val="tx1"/>
          </a:solidFill>
          <a:latin typeface="Tahoma" pitchFamily="-106" charset="0"/>
          <a:ea typeface="ＭＳ Ｐゴシック" pitchFamily="-106" charset="-128"/>
        </a:defRPr>
      </a:lvl7pPr>
      <a:lvl8pPr marL="3429000" indent="-228600" algn="l" rtl="0" eaLnBrk="1" fontAlgn="base" hangingPunct="1">
        <a:spcBef>
          <a:spcPct val="20000"/>
        </a:spcBef>
        <a:spcAft>
          <a:spcPct val="0"/>
        </a:spcAft>
        <a:buClr>
          <a:srgbClr val="FF0000"/>
        </a:buClr>
        <a:buChar char="•"/>
        <a:defRPr sz="1600">
          <a:solidFill>
            <a:schemeClr val="tx1"/>
          </a:solidFill>
          <a:latin typeface="Tahoma" pitchFamily="-106" charset="0"/>
          <a:ea typeface="ＭＳ Ｐゴシック" pitchFamily="-106" charset="-128"/>
        </a:defRPr>
      </a:lvl8pPr>
      <a:lvl9pPr marL="3886200" indent="-228600" algn="l" rtl="0" eaLnBrk="1" fontAlgn="base" hangingPunct="1">
        <a:spcBef>
          <a:spcPct val="20000"/>
        </a:spcBef>
        <a:spcAft>
          <a:spcPct val="0"/>
        </a:spcAft>
        <a:buClr>
          <a:srgbClr val="FF0000"/>
        </a:buClr>
        <a:buChar char="•"/>
        <a:defRPr sz="1600">
          <a:solidFill>
            <a:schemeClr val="tx1"/>
          </a:solidFill>
          <a:latin typeface="Tahoma" pitchFamily="-106" charset="0"/>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sfexaminer.com/marketplace/understanding-the-new-california-jaywalking-law/article_8ca6b542-b87d-11ed-b108-cb029a9ab516.htm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flickr.com/photos/zolk/5924087142" TargetMode="External"/><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texaspedsafety.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763202C-8C68-644E-81E7-DF970C586717}"/>
              </a:ext>
            </a:extLst>
          </p:cNvPr>
          <p:cNvSpPr>
            <a:spLocks noGrp="1"/>
          </p:cNvSpPr>
          <p:nvPr>
            <p:ph type="subTitle" idx="1"/>
          </p:nvPr>
        </p:nvSpPr>
        <p:spPr>
          <a:xfrm>
            <a:off x="1752600" y="4495800"/>
            <a:ext cx="8534400" cy="1447800"/>
          </a:xfrm>
        </p:spPr>
        <p:txBody>
          <a:bodyPr/>
          <a:lstStyle/>
          <a:p>
            <a:r>
              <a:rPr lang="en-US" sz="3600" dirty="0">
                <a:latin typeface="Calibri" panose="020F0502020204030204" pitchFamily="34" charset="0"/>
                <a:cs typeface="Calibri" panose="020F0502020204030204" pitchFamily="34" charset="0"/>
              </a:rPr>
              <a:t>Texas Pedestrian Safety Coalition Meeting</a:t>
            </a:r>
          </a:p>
          <a:p>
            <a:r>
              <a:rPr lang="en-US" sz="3400" dirty="0">
                <a:latin typeface="Calibri" panose="020F0502020204030204" pitchFamily="34" charset="0"/>
                <a:cs typeface="Calibri" panose="020F0502020204030204" pitchFamily="34" charset="0"/>
              </a:rPr>
              <a:t>Thursday, November 16, 2023</a:t>
            </a:r>
          </a:p>
        </p:txBody>
      </p:sp>
      <p:sp>
        <p:nvSpPr>
          <p:cNvPr id="4" name="TextBox 3">
            <a:extLst>
              <a:ext uri="{FF2B5EF4-FFF2-40B4-BE49-F238E27FC236}">
                <a16:creationId xmlns:a16="http://schemas.microsoft.com/office/drawing/2014/main" id="{E4424725-CD6E-4340-AF29-65ED106449B9}"/>
              </a:ext>
            </a:extLst>
          </p:cNvPr>
          <p:cNvSpPr txBox="1"/>
          <p:nvPr/>
        </p:nvSpPr>
        <p:spPr>
          <a:xfrm>
            <a:off x="8610600" y="124789"/>
            <a:ext cx="2743200" cy="914400"/>
          </a:xfrm>
          <a:prstGeom prst="rect">
            <a:avLst/>
          </a:prstGeom>
          <a:solidFill>
            <a:schemeClr val="bg1"/>
          </a:solidFill>
          <a:ln>
            <a:solidFill>
              <a:schemeClr val="bg1"/>
            </a:solidFill>
          </a:ln>
        </p:spPr>
        <p:txBody>
          <a:bodyPr wrap="square" rtlCol="0">
            <a:spAutoFit/>
          </a:bodyPr>
          <a:lstStyle/>
          <a:p>
            <a:endParaRPr lang="en-US" dirty="0"/>
          </a:p>
        </p:txBody>
      </p:sp>
      <p:pic>
        <p:nvPicPr>
          <p:cNvPr id="13" name="Picture 12" descr="A close up of a sign&#10;&#10;Description automatically generated">
            <a:extLst>
              <a:ext uri="{FF2B5EF4-FFF2-40B4-BE49-F238E27FC236}">
                <a16:creationId xmlns:a16="http://schemas.microsoft.com/office/drawing/2014/main" id="{5D6FA7EE-36EC-F442-A34A-C9E5D6D42B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1114461"/>
            <a:ext cx="6096000" cy="3279058"/>
          </a:xfrm>
          <a:prstGeom prst="rect">
            <a:avLst/>
          </a:prstGeom>
        </p:spPr>
      </p:pic>
      <p:sp>
        <p:nvSpPr>
          <p:cNvPr id="16" name="TextBox 15">
            <a:extLst>
              <a:ext uri="{FF2B5EF4-FFF2-40B4-BE49-F238E27FC236}">
                <a16:creationId xmlns:a16="http://schemas.microsoft.com/office/drawing/2014/main" id="{22A5E0A4-597C-F64E-9495-62DFD5659FCF}"/>
              </a:ext>
            </a:extLst>
          </p:cNvPr>
          <p:cNvSpPr txBox="1"/>
          <p:nvPr/>
        </p:nvSpPr>
        <p:spPr>
          <a:xfrm>
            <a:off x="0" y="262759"/>
            <a:ext cx="11506200" cy="914400"/>
          </a:xfrm>
          <a:prstGeom prst="rect">
            <a:avLst/>
          </a:prstGeom>
          <a:solidFill>
            <a:schemeClr val="bg1"/>
          </a:solidFill>
          <a:ln>
            <a:solidFill>
              <a:schemeClr val="bg1"/>
            </a:solidFill>
          </a:ln>
        </p:spPr>
        <p:txBody>
          <a:bodyPr wrap="square" rtlCol="0">
            <a:spAutoFit/>
          </a:bodyPr>
          <a:lstStyle/>
          <a:p>
            <a:endParaRPr lang="en-US" dirty="0"/>
          </a:p>
        </p:txBody>
      </p:sp>
    </p:spTree>
    <p:extLst>
      <p:ext uri="{BB962C8B-B14F-4D97-AF65-F5344CB8AC3E}">
        <p14:creationId xmlns:p14="http://schemas.microsoft.com/office/powerpoint/2010/main" val="8080105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559F8-56FE-D343-83A3-F66DC1B88A18}"/>
              </a:ext>
            </a:extLst>
          </p:cNvPr>
          <p:cNvSpPr>
            <a:spLocks noGrp="1"/>
          </p:cNvSpPr>
          <p:nvPr>
            <p:ph type="title"/>
          </p:nvPr>
        </p:nvSpPr>
        <p:spPr>
          <a:xfrm>
            <a:off x="762000" y="381000"/>
            <a:ext cx="8724900" cy="457200"/>
          </a:xfrm>
        </p:spPr>
        <p:txBody>
          <a:bodyPr/>
          <a:lstStyle/>
          <a:p>
            <a:r>
              <a:rPr lang="en-US" sz="4000" dirty="0"/>
              <a:t>2024 Texas Pedestrian Safety Forum</a:t>
            </a:r>
          </a:p>
        </p:txBody>
      </p:sp>
      <p:sp>
        <p:nvSpPr>
          <p:cNvPr id="3" name="Content Placeholder 2">
            <a:extLst>
              <a:ext uri="{FF2B5EF4-FFF2-40B4-BE49-F238E27FC236}">
                <a16:creationId xmlns:a16="http://schemas.microsoft.com/office/drawing/2014/main" id="{6586DEAD-05BE-6743-9F4D-D4F03317908C}"/>
              </a:ext>
            </a:extLst>
          </p:cNvPr>
          <p:cNvSpPr>
            <a:spLocks noGrp="1"/>
          </p:cNvSpPr>
          <p:nvPr>
            <p:ph idx="1"/>
          </p:nvPr>
        </p:nvSpPr>
        <p:spPr>
          <a:xfrm>
            <a:off x="762000" y="1143000"/>
            <a:ext cx="10210800" cy="4572000"/>
          </a:xfrm>
        </p:spPr>
        <p:txBody>
          <a:bodyPr/>
          <a:lstStyle/>
          <a:p>
            <a:pPr>
              <a:buClrTx/>
              <a:buFont typeface="Arial" panose="020B0604020202020204" pitchFamily="34" charset="0"/>
              <a:buChar char="•"/>
            </a:pPr>
            <a:r>
              <a:rPr lang="en-US" sz="2800" dirty="0"/>
              <a:t>Thursday, May 2, 2024, Houston	</a:t>
            </a:r>
          </a:p>
          <a:p>
            <a:pPr>
              <a:buClrTx/>
              <a:buFont typeface="Arial" panose="020B0604020202020204" pitchFamily="34" charset="0"/>
              <a:buChar char="•"/>
            </a:pPr>
            <a:r>
              <a:rPr lang="en-US" sz="2800" dirty="0"/>
              <a:t>Forum location to be announced soon		</a:t>
            </a:r>
          </a:p>
          <a:p>
            <a:pPr>
              <a:buClrTx/>
              <a:buFont typeface="Arial" panose="020B0604020202020204" pitchFamily="34" charset="0"/>
              <a:buChar char="•"/>
            </a:pPr>
            <a:r>
              <a:rPr lang="en-US" sz="2800" dirty="0"/>
              <a:t>Registration will open in January</a:t>
            </a:r>
          </a:p>
          <a:p>
            <a:pPr>
              <a:buClrTx/>
              <a:buFont typeface="Arial" panose="020B0604020202020204" pitchFamily="34" charset="0"/>
              <a:buChar char="•"/>
            </a:pPr>
            <a:r>
              <a:rPr lang="en-US" sz="2800" dirty="0"/>
              <a:t>Pedestrian Safety Task Force will help with forum planning</a:t>
            </a:r>
          </a:p>
          <a:p>
            <a:pPr>
              <a:buClrTx/>
              <a:buFont typeface="Arial" panose="020B0604020202020204" pitchFamily="34" charset="0"/>
              <a:buChar char="•"/>
            </a:pPr>
            <a:r>
              <a:rPr lang="en-US" sz="2800" dirty="0"/>
              <a:t>Plan to organize a walking audit and social collaborative event on Wednesday, May 1</a:t>
            </a:r>
          </a:p>
        </p:txBody>
      </p:sp>
    </p:spTree>
    <p:extLst>
      <p:ext uri="{BB962C8B-B14F-4D97-AF65-F5344CB8AC3E}">
        <p14:creationId xmlns:p14="http://schemas.microsoft.com/office/powerpoint/2010/main" val="10680463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
            <a:ext cx="8153400" cy="1143000"/>
          </a:xfrm>
        </p:spPr>
        <p:txBody>
          <a:bodyPr/>
          <a:lstStyle/>
          <a:p>
            <a:r>
              <a:rPr lang="en-US" sz="4000" dirty="0">
                <a:cs typeface="Calibri Light" panose="020F0302020204030204" pitchFamily="34" charset="0"/>
              </a:rPr>
              <a:t>2023-24 Pedestrian Safety Taskforce</a:t>
            </a:r>
          </a:p>
        </p:txBody>
      </p:sp>
      <p:sp>
        <p:nvSpPr>
          <p:cNvPr id="4" name="Content Placeholder 3">
            <a:extLst>
              <a:ext uri="{FF2B5EF4-FFF2-40B4-BE49-F238E27FC236}">
                <a16:creationId xmlns:a16="http://schemas.microsoft.com/office/drawing/2014/main" id="{27C6E008-9ED4-B15A-F2BF-768C9A2984D6}"/>
              </a:ext>
            </a:extLst>
          </p:cNvPr>
          <p:cNvSpPr>
            <a:spLocks noGrp="1"/>
          </p:cNvSpPr>
          <p:nvPr>
            <p:ph idx="1"/>
          </p:nvPr>
        </p:nvSpPr>
        <p:spPr>
          <a:xfrm>
            <a:off x="685800" y="1143000"/>
            <a:ext cx="10845800" cy="5016500"/>
          </a:xfrm>
        </p:spPr>
        <p:txBody>
          <a:bodyPr/>
          <a:lstStyle/>
          <a:p>
            <a:pPr marL="400050">
              <a:lnSpc>
                <a:spcPct val="107000"/>
              </a:lnSpc>
              <a:spcBef>
                <a:spcPts val="0"/>
              </a:spcBef>
              <a:spcAft>
                <a:spcPts val="800"/>
              </a:spcAft>
              <a:tabLst>
                <a:tab pos="914400" algn="l"/>
              </a:tabLst>
            </a:pPr>
            <a:r>
              <a:rPr lang="en-US" sz="2400" kern="100" dirty="0">
                <a:ea typeface="Calibri" panose="020F0502020204030204" pitchFamily="34" charset="0"/>
              </a:rPr>
              <a:t>2023-24 PSTF Tasks</a:t>
            </a:r>
          </a:p>
          <a:p>
            <a:pPr marL="914400" lvl="1" indent="-457200">
              <a:lnSpc>
                <a:spcPct val="107000"/>
              </a:lnSpc>
              <a:spcBef>
                <a:spcPts val="0"/>
              </a:spcBef>
              <a:spcAft>
                <a:spcPts val="800"/>
              </a:spcAft>
              <a:buFont typeface="+mj-lt"/>
              <a:buAutoNum type="arabicPeriod"/>
              <a:tabLst>
                <a:tab pos="914400" algn="l"/>
              </a:tabLst>
            </a:pPr>
            <a:r>
              <a:rPr lang="en-US" sz="2000" kern="100" dirty="0">
                <a:effectLst/>
                <a:ea typeface="Calibri" panose="020F0502020204030204" pitchFamily="34" charset="0"/>
              </a:rPr>
              <a:t>Review, expand, and develop pedestrian safety initiatives</a:t>
            </a:r>
          </a:p>
          <a:p>
            <a:pPr marL="914400" lvl="1" indent="-457200">
              <a:lnSpc>
                <a:spcPct val="107000"/>
              </a:lnSpc>
              <a:spcBef>
                <a:spcPts val="0"/>
              </a:spcBef>
              <a:spcAft>
                <a:spcPts val="800"/>
              </a:spcAft>
              <a:buFont typeface="+mj-lt"/>
              <a:buAutoNum type="arabicPeriod"/>
              <a:tabLst>
                <a:tab pos="914400" algn="l"/>
              </a:tabLst>
            </a:pPr>
            <a:r>
              <a:rPr lang="en-US" sz="2000" kern="100" dirty="0">
                <a:ea typeface="Calibri" panose="020F0502020204030204" pitchFamily="34" charset="0"/>
              </a:rPr>
              <a:t>Assist in planning Texas Pedestrian Safety Forum</a:t>
            </a:r>
          </a:p>
          <a:p>
            <a:pPr marL="914400" lvl="1" indent="-457200">
              <a:lnSpc>
                <a:spcPct val="107000"/>
              </a:lnSpc>
              <a:spcBef>
                <a:spcPts val="0"/>
              </a:spcBef>
              <a:spcAft>
                <a:spcPts val="800"/>
              </a:spcAft>
              <a:buFont typeface="+mj-lt"/>
              <a:buAutoNum type="arabicPeriod"/>
              <a:tabLst>
                <a:tab pos="914400" algn="l"/>
              </a:tabLst>
            </a:pPr>
            <a:r>
              <a:rPr lang="en-US" sz="2000" kern="100" dirty="0">
                <a:effectLst/>
                <a:ea typeface="Calibri" panose="020F0502020204030204" pitchFamily="34" charset="0"/>
              </a:rPr>
              <a:t>Continue t</a:t>
            </a:r>
            <a:r>
              <a:rPr lang="en-US" sz="2000" kern="100" dirty="0">
                <a:ea typeface="Calibri" panose="020F0502020204030204" pitchFamily="34" charset="0"/>
              </a:rPr>
              <a:t>o refine future PSTF activities</a:t>
            </a:r>
          </a:p>
          <a:p>
            <a:pPr marL="914400" lvl="1" indent="-457200">
              <a:lnSpc>
                <a:spcPct val="107000"/>
              </a:lnSpc>
              <a:spcBef>
                <a:spcPts val="0"/>
              </a:spcBef>
              <a:spcAft>
                <a:spcPts val="800"/>
              </a:spcAft>
              <a:buFont typeface="+mj-lt"/>
              <a:buAutoNum type="arabicPeriod"/>
              <a:tabLst>
                <a:tab pos="914400" algn="l"/>
              </a:tabLst>
            </a:pPr>
            <a:endParaRPr lang="en-US" sz="2000" kern="100" dirty="0">
              <a:ea typeface="Calibri" panose="020F0502020204030204" pitchFamily="34" charset="0"/>
            </a:endParaRPr>
          </a:p>
          <a:p>
            <a:pPr marL="400050">
              <a:lnSpc>
                <a:spcPct val="107000"/>
              </a:lnSpc>
              <a:spcBef>
                <a:spcPts val="0"/>
              </a:spcBef>
              <a:spcAft>
                <a:spcPts val="800"/>
              </a:spcAft>
              <a:tabLst>
                <a:tab pos="914400" algn="l"/>
              </a:tabLst>
            </a:pPr>
            <a:r>
              <a:rPr lang="en-US" sz="2400" kern="100" dirty="0">
                <a:effectLst/>
                <a:ea typeface="Calibri" panose="020F0502020204030204" pitchFamily="34" charset="0"/>
              </a:rPr>
              <a:t>PSTF Meeting Dates:</a:t>
            </a:r>
          </a:p>
          <a:p>
            <a:pPr marL="914400" lvl="1" indent="-457200">
              <a:lnSpc>
                <a:spcPct val="107000"/>
              </a:lnSpc>
              <a:spcBef>
                <a:spcPts val="0"/>
              </a:spcBef>
              <a:spcAft>
                <a:spcPts val="800"/>
              </a:spcAft>
              <a:buFont typeface="+mj-lt"/>
              <a:buAutoNum type="arabicPeriod"/>
              <a:tabLst>
                <a:tab pos="914400" algn="l"/>
              </a:tabLst>
            </a:pPr>
            <a:r>
              <a:rPr lang="en-US" sz="2000" kern="100" dirty="0">
                <a:ea typeface="Calibri" panose="020F0502020204030204" pitchFamily="34" charset="0"/>
              </a:rPr>
              <a:t>December 7, 2023 (virtual): </a:t>
            </a:r>
            <a:r>
              <a:rPr lang="en-US" sz="2000" kern="100" dirty="0"/>
              <a:t>Forum planning, preliminary pedestrian safety initiative brainstorm </a:t>
            </a:r>
          </a:p>
          <a:p>
            <a:pPr marL="914400" lvl="1" indent="-457200">
              <a:lnSpc>
                <a:spcPct val="107000"/>
              </a:lnSpc>
              <a:spcBef>
                <a:spcPts val="0"/>
              </a:spcBef>
              <a:spcAft>
                <a:spcPts val="800"/>
              </a:spcAft>
              <a:buFont typeface="+mj-lt"/>
              <a:buAutoNum type="arabicPeriod"/>
              <a:tabLst>
                <a:tab pos="914400" algn="l"/>
              </a:tabLst>
            </a:pPr>
            <a:r>
              <a:rPr lang="en-US" sz="2000" kern="100" dirty="0"/>
              <a:t>May 1, 2023 (morning, in-person): Workshop to develop and strategize implementation of pedestrian safety initiatives</a:t>
            </a:r>
          </a:p>
          <a:p>
            <a:pPr marL="914400" lvl="1" indent="-457200">
              <a:lnSpc>
                <a:spcPct val="107000"/>
              </a:lnSpc>
              <a:spcBef>
                <a:spcPts val="0"/>
              </a:spcBef>
              <a:spcAft>
                <a:spcPts val="800"/>
              </a:spcAft>
              <a:buFont typeface="+mj-lt"/>
              <a:buAutoNum type="arabicPeriod"/>
              <a:tabLst>
                <a:tab pos="914400" algn="l"/>
              </a:tabLst>
            </a:pPr>
            <a:r>
              <a:rPr lang="en-US" sz="2000" kern="100" dirty="0"/>
              <a:t>June/July (virtual): Review finalized pedestrian safety initiatives </a:t>
            </a:r>
          </a:p>
          <a:p>
            <a:pPr marL="914400" lvl="1" indent="-457200">
              <a:lnSpc>
                <a:spcPct val="107000"/>
              </a:lnSpc>
              <a:spcBef>
                <a:spcPts val="0"/>
              </a:spcBef>
              <a:spcAft>
                <a:spcPts val="800"/>
              </a:spcAft>
              <a:buFont typeface="+mj-lt"/>
              <a:buAutoNum type="arabicPeriod"/>
              <a:tabLst>
                <a:tab pos="914400" algn="l"/>
              </a:tabLst>
            </a:pPr>
            <a:endParaRPr lang="en-US" sz="2000" kern="100" dirty="0"/>
          </a:p>
          <a:p>
            <a:pPr marL="400050">
              <a:lnSpc>
                <a:spcPct val="107000"/>
              </a:lnSpc>
              <a:spcBef>
                <a:spcPts val="0"/>
              </a:spcBef>
              <a:spcAft>
                <a:spcPts val="800"/>
              </a:spcAft>
              <a:tabLst>
                <a:tab pos="914400" algn="l"/>
              </a:tabLst>
            </a:pPr>
            <a:r>
              <a:rPr lang="en-US" sz="2400" kern="100" dirty="0"/>
              <a:t>Request for Task Force nominations will be sent out November 17</a:t>
            </a:r>
          </a:p>
          <a:p>
            <a:endParaRPr lang="en-US" dirty="0"/>
          </a:p>
        </p:txBody>
      </p:sp>
    </p:spTree>
    <p:extLst>
      <p:ext uri="{BB962C8B-B14F-4D97-AF65-F5344CB8AC3E}">
        <p14:creationId xmlns:p14="http://schemas.microsoft.com/office/powerpoint/2010/main" val="27904325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057400"/>
            <a:ext cx="9944100" cy="914400"/>
          </a:xfrm>
        </p:spPr>
        <p:txBody>
          <a:bodyPr/>
          <a:lstStyle/>
          <a:p>
            <a:pPr marL="0" indent="0" algn="ctr">
              <a:buNone/>
            </a:pPr>
            <a:r>
              <a:rPr lang="en-US" dirty="0"/>
              <a:t>Moderated Discussion on Mid-Block Crossing / Jaywalking</a:t>
            </a:r>
          </a:p>
        </p:txBody>
      </p:sp>
      <p:sp>
        <p:nvSpPr>
          <p:cNvPr id="3" name="TextBox 2">
            <a:extLst>
              <a:ext uri="{FF2B5EF4-FFF2-40B4-BE49-F238E27FC236}">
                <a16:creationId xmlns:a16="http://schemas.microsoft.com/office/drawing/2014/main" id="{8897FBA4-C0CA-3FE4-FA45-6421047D5669}"/>
              </a:ext>
            </a:extLst>
          </p:cNvPr>
          <p:cNvSpPr txBox="1"/>
          <p:nvPr/>
        </p:nvSpPr>
        <p:spPr>
          <a:xfrm>
            <a:off x="2266950" y="3505200"/>
            <a:ext cx="7391400" cy="2000548"/>
          </a:xfrm>
          <a:prstGeom prst="rect">
            <a:avLst/>
          </a:prstGeom>
          <a:noFill/>
        </p:spPr>
        <p:txBody>
          <a:bodyPr wrap="square" rtlCol="0">
            <a:spAutoFit/>
          </a:bodyPr>
          <a:lstStyle/>
          <a:p>
            <a:pPr algn="ctr"/>
            <a:r>
              <a:rPr lang="en-US" sz="2800" b="1" dirty="0">
                <a:latin typeface="Calibri Light" panose="020F0302020204030204" pitchFamily="34" charset="0"/>
                <a:cs typeface="Calibri Light" panose="020F0302020204030204" pitchFamily="34" charset="0"/>
              </a:rPr>
              <a:t>Discussion Leaders:</a:t>
            </a:r>
          </a:p>
          <a:p>
            <a:pPr algn="ctr"/>
            <a:r>
              <a:rPr lang="en-US" sz="2400" dirty="0">
                <a:latin typeface="Calibri Light" panose="020F0302020204030204" pitchFamily="34" charset="0"/>
                <a:cs typeface="Calibri Light" panose="020F0302020204030204" pitchFamily="34" charset="0"/>
              </a:rPr>
              <a:t>Jay Crossley, </a:t>
            </a:r>
            <a:r>
              <a:rPr lang="en-US" sz="2400" dirty="0" err="1">
                <a:latin typeface="Calibri Light" panose="020F0302020204030204" pitchFamily="34" charset="0"/>
                <a:cs typeface="Calibri Light" panose="020F0302020204030204" pitchFamily="34" charset="0"/>
              </a:rPr>
              <a:t>Farm&amp;City</a:t>
            </a:r>
            <a:endParaRPr lang="en-US" sz="2400" dirty="0">
              <a:latin typeface="Calibri Light" panose="020F0302020204030204" pitchFamily="34" charset="0"/>
              <a:cs typeface="Calibri Light" panose="020F0302020204030204" pitchFamily="34" charset="0"/>
            </a:endParaRPr>
          </a:p>
          <a:p>
            <a:pPr algn="ctr"/>
            <a:r>
              <a:rPr lang="en-US" sz="2400" dirty="0">
                <a:latin typeface="Calibri Light" panose="020F0302020204030204" pitchFamily="34" charset="0"/>
                <a:cs typeface="Calibri Light" panose="020F0302020204030204" pitchFamily="34" charset="0"/>
              </a:rPr>
              <a:t>Scott White, </a:t>
            </a:r>
            <a:r>
              <a:rPr lang="en-US" sz="2400" dirty="0" err="1">
                <a:latin typeface="Calibri Light" panose="020F0302020204030204" pitchFamily="34" charset="0"/>
                <a:cs typeface="Calibri Light" panose="020F0302020204030204" pitchFamily="34" charset="0"/>
              </a:rPr>
              <a:t>Farm&amp;City</a:t>
            </a:r>
            <a:endParaRPr lang="en-US" sz="2400" dirty="0">
              <a:latin typeface="Calibri Light" panose="020F0302020204030204" pitchFamily="34" charset="0"/>
              <a:cs typeface="Calibri Light" panose="020F0302020204030204" pitchFamily="34" charset="0"/>
            </a:endParaRPr>
          </a:p>
          <a:p>
            <a:pPr algn="ctr"/>
            <a:r>
              <a:rPr lang="en-US" sz="2400" dirty="0">
                <a:latin typeface="Calibri Light" panose="020F0302020204030204" pitchFamily="34" charset="0"/>
                <a:cs typeface="Calibri Light" panose="020F0302020204030204" pitchFamily="34" charset="0"/>
              </a:rPr>
              <a:t>Joan Hudson, Texas A&amp;M Transportation Institute</a:t>
            </a:r>
          </a:p>
          <a:p>
            <a:endParaRPr lang="en-US" sz="2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970548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2D886-499B-8988-6FF5-B2FD869DA69F}"/>
              </a:ext>
            </a:extLst>
          </p:cNvPr>
          <p:cNvSpPr>
            <a:spLocks noGrp="1"/>
          </p:cNvSpPr>
          <p:nvPr>
            <p:ph type="title"/>
          </p:nvPr>
        </p:nvSpPr>
        <p:spPr/>
        <p:txBody>
          <a:bodyPr/>
          <a:lstStyle/>
          <a:p>
            <a:r>
              <a:rPr lang="en-US" dirty="0">
                <a:latin typeface="Calibri"/>
                <a:ea typeface="ＭＳ Ｐゴシック"/>
                <a:cs typeface="Calibri"/>
              </a:rPr>
              <a:t>Context of the Conversations</a:t>
            </a:r>
            <a:endParaRPr lang="en-US" dirty="0"/>
          </a:p>
        </p:txBody>
      </p:sp>
      <p:sp>
        <p:nvSpPr>
          <p:cNvPr id="3" name="Content Placeholder 2">
            <a:extLst>
              <a:ext uri="{FF2B5EF4-FFF2-40B4-BE49-F238E27FC236}">
                <a16:creationId xmlns:a16="http://schemas.microsoft.com/office/drawing/2014/main" id="{D25DAC73-8779-57F6-7E28-AA96DEED4272}"/>
              </a:ext>
            </a:extLst>
          </p:cNvPr>
          <p:cNvSpPr>
            <a:spLocks noGrp="1"/>
          </p:cNvSpPr>
          <p:nvPr>
            <p:ph idx="1"/>
          </p:nvPr>
        </p:nvSpPr>
        <p:spPr>
          <a:xfrm>
            <a:off x="556491" y="1387764"/>
            <a:ext cx="10871200" cy="4572000"/>
          </a:xfrm>
        </p:spPr>
        <p:txBody>
          <a:bodyPr/>
          <a:lstStyle/>
          <a:p>
            <a:r>
              <a:rPr lang="en-US" dirty="0">
                <a:latin typeface="Calibri Light"/>
                <a:ea typeface="ＭＳ Ｐゴシック"/>
                <a:cs typeface="Calibri Light"/>
              </a:rPr>
              <a:t>California de-criminalizes "jay walking" </a:t>
            </a:r>
            <a:endParaRPr lang="en-US" dirty="0"/>
          </a:p>
          <a:p>
            <a:pPr lvl="1">
              <a:buFont typeface="Courier New" panose="020B0604020202020204" pitchFamily="34" charset="0"/>
              <a:buChar char="o"/>
            </a:pPr>
            <a:r>
              <a:rPr lang="en-US" sz="1800" dirty="0">
                <a:latin typeface="Calibri"/>
                <a:ea typeface="ＭＳ Ｐゴシック"/>
                <a:cs typeface="Calibri"/>
                <a:hlinkClick r:id="rId3"/>
              </a:rPr>
              <a:t>https://www.sfexaminer.com/marketplace/understanding-the-new-california-jaywalking-law/article_8ca6b542-b87d-11ed-b108-cb029a9ab516.html</a:t>
            </a:r>
            <a:r>
              <a:rPr lang="en-US" sz="1800" dirty="0">
                <a:latin typeface="Calibri"/>
                <a:ea typeface="ＭＳ Ｐゴシック"/>
                <a:cs typeface="Calibri"/>
              </a:rPr>
              <a:t> </a:t>
            </a:r>
            <a:endParaRPr lang="en-US" sz="1400" dirty="0">
              <a:latin typeface="Calibri Light"/>
              <a:ea typeface="ＭＳ Ｐゴシック"/>
              <a:cs typeface="Calibri Light"/>
            </a:endParaRPr>
          </a:p>
          <a:p>
            <a:r>
              <a:rPr lang="en-US" dirty="0">
                <a:latin typeface="Calibri Light"/>
                <a:ea typeface="ＭＳ Ｐゴシック"/>
                <a:cs typeface="Calibri Light"/>
              </a:rPr>
              <a:t>High rise of pedestrian fatalities </a:t>
            </a:r>
          </a:p>
          <a:p>
            <a:r>
              <a:rPr lang="en-US" dirty="0">
                <a:latin typeface="Calibri Light"/>
                <a:ea typeface="ＭＳ Ｐゴシック"/>
                <a:cs typeface="Calibri Light"/>
              </a:rPr>
              <a:t>New laws being passed to protect pedestrians</a:t>
            </a:r>
          </a:p>
          <a:p>
            <a:r>
              <a:rPr lang="en-US" dirty="0">
                <a:latin typeface="Calibri Light"/>
                <a:ea typeface="ＭＳ Ｐゴシック"/>
                <a:cs typeface="Calibri Light"/>
              </a:rPr>
              <a:t>New and unique strategies being implemented across the state </a:t>
            </a:r>
          </a:p>
        </p:txBody>
      </p:sp>
    </p:spTree>
    <p:extLst>
      <p:ext uri="{BB962C8B-B14F-4D97-AF65-F5344CB8AC3E}">
        <p14:creationId xmlns:p14="http://schemas.microsoft.com/office/powerpoint/2010/main" val="3281151342"/>
      </p:ext>
    </p:extLst>
  </p:cSld>
  <p:clrMapOvr>
    <a:masterClrMapping/>
  </p:clrMapOvr>
  <p:transition>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F57958-84AE-DEA7-B31A-E69CCD404B27}"/>
              </a:ext>
            </a:extLst>
          </p:cNvPr>
          <p:cNvSpPr>
            <a:spLocks noGrp="1"/>
          </p:cNvSpPr>
          <p:nvPr>
            <p:ph type="title"/>
          </p:nvPr>
        </p:nvSpPr>
        <p:spPr>
          <a:xfrm>
            <a:off x="660400" y="88900"/>
            <a:ext cx="10871200" cy="1295400"/>
          </a:xfrm>
        </p:spPr>
        <p:txBody>
          <a:bodyPr wrap="square" anchor="ctr">
            <a:normAutofit/>
          </a:bodyPr>
          <a:lstStyle/>
          <a:p>
            <a:r>
              <a:rPr lang="en-US"/>
              <a:t>Lisa Torry Smith Act</a:t>
            </a:r>
            <a:endParaRPr lang="en-US" dirty="0"/>
          </a:p>
        </p:txBody>
      </p:sp>
      <p:sp>
        <p:nvSpPr>
          <p:cNvPr id="3" name="Content Placeholder 2">
            <a:extLst>
              <a:ext uri="{FF2B5EF4-FFF2-40B4-BE49-F238E27FC236}">
                <a16:creationId xmlns:a16="http://schemas.microsoft.com/office/drawing/2014/main" id="{AC7ABB63-2F66-FC48-4701-B2D42F6398D1}"/>
              </a:ext>
            </a:extLst>
          </p:cNvPr>
          <p:cNvSpPr>
            <a:spLocks noGrp="1"/>
          </p:cNvSpPr>
          <p:nvPr>
            <p:ph sz="half" idx="1"/>
          </p:nvPr>
        </p:nvSpPr>
        <p:spPr>
          <a:xfrm>
            <a:off x="660400" y="1155700"/>
            <a:ext cx="5334000" cy="4572000"/>
          </a:xfrm>
        </p:spPr>
        <p:txBody>
          <a:bodyPr wrap="square" anchor="t">
            <a:normAutofit/>
          </a:bodyPr>
          <a:lstStyle/>
          <a:p>
            <a:pPr lvl="1">
              <a:lnSpc>
                <a:spcPct val="90000"/>
              </a:lnSpc>
              <a:buFont typeface="Courier New" panose="020B0604020202020204" pitchFamily="34" charset="0"/>
              <a:buChar char="o"/>
            </a:pPr>
            <a:r>
              <a:rPr lang="en-US" sz="2000" dirty="0">
                <a:latin typeface="Calibri Light"/>
                <a:ea typeface="ＭＳ Ｐゴシック"/>
                <a:cs typeface="Calibri Light"/>
              </a:rPr>
              <a:t>Signed into law by Governor Greg Abbott in 2021.</a:t>
            </a:r>
          </a:p>
          <a:p>
            <a:pPr lvl="1">
              <a:lnSpc>
                <a:spcPct val="90000"/>
              </a:lnSpc>
              <a:buFont typeface="Courier New" panose="020B0604020202020204" pitchFamily="34" charset="0"/>
              <a:buChar char="o"/>
            </a:pPr>
            <a:r>
              <a:rPr lang="en-US" sz="2000" dirty="0">
                <a:latin typeface="Calibri Light"/>
                <a:ea typeface="ＭＳ Ｐゴシック"/>
                <a:cs typeface="Calibri Light"/>
              </a:rPr>
              <a:t> The new law makes killing or injuring a pedestrian or other vulnerable road user in a crosswalk a crime in Texas. </a:t>
            </a:r>
          </a:p>
          <a:p>
            <a:pPr lvl="1">
              <a:lnSpc>
                <a:spcPct val="90000"/>
              </a:lnSpc>
              <a:buFont typeface="Courier New" panose="020B0604020202020204" pitchFamily="34" charset="0"/>
              <a:buChar char="o"/>
            </a:pPr>
            <a:r>
              <a:rPr lang="en-US" sz="2000" dirty="0">
                <a:latin typeface="Calibri Light"/>
                <a:ea typeface="ＭＳ Ｐゴシック"/>
                <a:cs typeface="Calibri Light"/>
              </a:rPr>
              <a:t>Drivers who injure or kill a pedestrian in a crosswalk can now be charged with a misdemeanor or felony in Texas. </a:t>
            </a:r>
          </a:p>
          <a:p>
            <a:pPr lvl="1">
              <a:lnSpc>
                <a:spcPct val="90000"/>
              </a:lnSpc>
              <a:buFont typeface="Courier New" panose="020B0604020202020204" pitchFamily="34" charset="0"/>
              <a:buChar char="o"/>
            </a:pPr>
            <a:r>
              <a:rPr lang="en-US" sz="2000" dirty="0">
                <a:latin typeface="Calibri Light"/>
                <a:ea typeface="ＭＳ Ｐゴシック"/>
                <a:cs typeface="Calibri Light"/>
              </a:rPr>
              <a:t>The law requires drivers to: Stop &amp; Yield </a:t>
            </a:r>
          </a:p>
          <a:p>
            <a:pPr lvl="1">
              <a:lnSpc>
                <a:spcPct val="90000"/>
              </a:lnSpc>
              <a:buFont typeface="Courier New" panose="020B0604020202020204" pitchFamily="34" charset="0"/>
              <a:buChar char="o"/>
            </a:pPr>
            <a:r>
              <a:rPr lang="en-US" sz="2000" dirty="0">
                <a:latin typeface="Calibri Light"/>
                <a:ea typeface="ＭＳ Ｐゴシック"/>
                <a:cs typeface="Calibri Light"/>
              </a:rPr>
              <a:t> It does not require proving intent </a:t>
            </a:r>
          </a:p>
          <a:p>
            <a:pPr lvl="1">
              <a:lnSpc>
                <a:spcPct val="90000"/>
              </a:lnSpc>
              <a:buFont typeface="Courier New" panose="020B0604020202020204" pitchFamily="34" charset="0"/>
              <a:buChar char="o"/>
            </a:pPr>
            <a:r>
              <a:rPr lang="en-US" sz="2000" dirty="0">
                <a:latin typeface="Calibri Light"/>
                <a:ea typeface="ＭＳ Ｐゴシック"/>
                <a:cs typeface="Calibri Light"/>
              </a:rPr>
              <a:t>Implementation of the new law will require a statewide effort by state and local government as well as civil society</a:t>
            </a:r>
            <a:endParaRPr lang="en-US" sz="2000" dirty="0" err="1">
              <a:latin typeface="Calibri Light"/>
              <a:ea typeface="ＭＳ Ｐゴシック"/>
              <a:cs typeface="Calibri Light"/>
            </a:endParaRPr>
          </a:p>
        </p:txBody>
      </p:sp>
      <p:pic>
        <p:nvPicPr>
          <p:cNvPr id="4" name="Picture 3" descr="Person walking away on zebra crossing">
            <a:extLst>
              <a:ext uri="{FF2B5EF4-FFF2-40B4-BE49-F238E27FC236}">
                <a16:creationId xmlns:a16="http://schemas.microsoft.com/office/drawing/2014/main" id="{366BC9E9-F035-28C8-5275-79101EC53C75}"/>
              </a:ext>
            </a:extLst>
          </p:cNvPr>
          <p:cNvPicPr>
            <a:picLocks noChangeAspect="1"/>
          </p:cNvPicPr>
          <p:nvPr/>
        </p:nvPicPr>
        <p:blipFill rotWithShape="1">
          <a:blip r:embed="rId2"/>
          <a:srcRect r="22127" b="2"/>
          <a:stretch/>
        </p:blipFill>
        <p:spPr>
          <a:xfrm>
            <a:off x="6197600" y="1155700"/>
            <a:ext cx="5334000" cy="4572000"/>
          </a:xfrm>
          <a:prstGeom prst="rect">
            <a:avLst/>
          </a:prstGeom>
          <a:noFill/>
        </p:spPr>
      </p:pic>
    </p:spTree>
    <p:extLst>
      <p:ext uri="{BB962C8B-B14F-4D97-AF65-F5344CB8AC3E}">
        <p14:creationId xmlns:p14="http://schemas.microsoft.com/office/powerpoint/2010/main" val="133320228"/>
      </p:ext>
    </p:extLst>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CA7CD-6706-8354-C619-387654DF7B7D}"/>
              </a:ext>
            </a:extLst>
          </p:cNvPr>
          <p:cNvSpPr>
            <a:spLocks noGrp="1"/>
          </p:cNvSpPr>
          <p:nvPr>
            <p:ph type="title"/>
          </p:nvPr>
        </p:nvSpPr>
        <p:spPr>
          <a:xfrm>
            <a:off x="660400" y="88900"/>
            <a:ext cx="10871200" cy="1295400"/>
          </a:xfrm>
        </p:spPr>
        <p:txBody>
          <a:bodyPr wrap="square" anchor="ctr">
            <a:normAutofit/>
          </a:bodyPr>
          <a:lstStyle/>
          <a:p>
            <a:r>
              <a:rPr lang="en-US"/>
              <a:t>Background on the Term</a:t>
            </a:r>
            <a:endParaRPr lang="en-US" dirty="0"/>
          </a:p>
        </p:txBody>
      </p:sp>
      <p:sp>
        <p:nvSpPr>
          <p:cNvPr id="9" name="Content Placeholder 2">
            <a:extLst>
              <a:ext uri="{FF2B5EF4-FFF2-40B4-BE49-F238E27FC236}">
                <a16:creationId xmlns:a16="http://schemas.microsoft.com/office/drawing/2014/main" id="{59526B76-0502-28F4-9FC0-0E7F5C3AF78E}"/>
              </a:ext>
            </a:extLst>
          </p:cNvPr>
          <p:cNvSpPr>
            <a:spLocks noGrp="1"/>
          </p:cNvSpPr>
          <p:nvPr>
            <p:ph sz="half" idx="1"/>
          </p:nvPr>
        </p:nvSpPr>
        <p:spPr>
          <a:xfrm>
            <a:off x="313023" y="1258089"/>
            <a:ext cx="6310743" cy="4572000"/>
          </a:xfrm>
        </p:spPr>
        <p:txBody>
          <a:bodyPr/>
          <a:lstStyle/>
          <a:p>
            <a:r>
              <a:rPr lang="en-US" dirty="0">
                <a:latin typeface="Calibri Light"/>
                <a:ea typeface="ＭＳ Ｐゴシック"/>
                <a:cs typeface="Calibri Light"/>
              </a:rPr>
              <a:t>A person from the country - an empty-headed chatterbox, like a </a:t>
            </a:r>
            <a:r>
              <a:rPr lang="en-US" dirty="0" err="1">
                <a:latin typeface="Calibri Light"/>
                <a:ea typeface="ＭＳ Ｐゴシック"/>
                <a:cs typeface="Calibri Light"/>
              </a:rPr>
              <a:t>bluejay</a:t>
            </a:r>
            <a:endParaRPr lang="en-US">
              <a:latin typeface="Calibri Light"/>
              <a:ea typeface="ＭＳ Ｐゴシック"/>
              <a:cs typeface="Calibri Light"/>
            </a:endParaRPr>
          </a:p>
          <a:p>
            <a:pPr lvl="1">
              <a:spcBef>
                <a:spcPts val="20"/>
              </a:spcBef>
            </a:pPr>
            <a:r>
              <a:rPr lang="en-US" dirty="0">
                <a:latin typeface="Calibri Light"/>
                <a:ea typeface="ＭＳ Ｐゴシック"/>
                <a:cs typeface="Calibri Light"/>
              </a:rPr>
              <a:t>Dazzled by the lights of the big city they keep stopping and getting in the way of other pedestrians</a:t>
            </a:r>
            <a:endParaRPr lang="en-US" dirty="0"/>
          </a:p>
          <a:p>
            <a:r>
              <a:rPr lang="en-US" dirty="0">
                <a:latin typeface="Calibri Light"/>
                <a:ea typeface="ＭＳ Ｐゴシック"/>
                <a:cs typeface="Calibri Light"/>
              </a:rPr>
              <a:t>Popularizing of the word</a:t>
            </a:r>
          </a:p>
          <a:p>
            <a:pPr lvl="1"/>
            <a:r>
              <a:rPr lang="en-US" dirty="0">
                <a:latin typeface="Calibri Light"/>
                <a:ea typeface="ＭＳ Ｐゴシック"/>
                <a:cs typeface="Calibri Light"/>
              </a:rPr>
              <a:t>"We got trouble right here in river city"</a:t>
            </a:r>
          </a:p>
          <a:p>
            <a:r>
              <a:rPr lang="en-US" dirty="0">
                <a:latin typeface="Calibri Light"/>
                <a:ea typeface="ＭＳ Ｐゴシック"/>
                <a:cs typeface="Calibri Light"/>
              </a:rPr>
              <a:t>History leading to issues today</a:t>
            </a:r>
          </a:p>
          <a:p>
            <a:pPr lvl="1"/>
            <a:r>
              <a:rPr lang="en-US" dirty="0">
                <a:latin typeface="Calibri Light"/>
                <a:ea typeface="ＭＳ Ｐゴシック"/>
                <a:cs typeface="Calibri Light"/>
              </a:rPr>
              <a:t>Building roads for cars </a:t>
            </a:r>
          </a:p>
          <a:p>
            <a:pPr lvl="1"/>
            <a:r>
              <a:rPr lang="en-US" dirty="0">
                <a:latin typeface="Calibri Light"/>
                <a:ea typeface="ＭＳ Ｐゴシック"/>
                <a:cs typeface="Calibri Light"/>
              </a:rPr>
              <a:t>Equity Issues</a:t>
            </a:r>
          </a:p>
          <a:p>
            <a:pPr lvl="1"/>
            <a:endParaRPr lang="en-US" dirty="0">
              <a:latin typeface="Calibri Light"/>
              <a:ea typeface="ＭＳ Ｐゴシック"/>
              <a:cs typeface="Calibri Light"/>
            </a:endParaRPr>
          </a:p>
        </p:txBody>
      </p:sp>
      <p:pic>
        <p:nvPicPr>
          <p:cNvPr id="4" name="Content Placeholder 3" descr="Image of a card handed to pedestrians in Hartford, Connecticut, in 1921. Reproduced in Street Rivals: Jaywalking and the invention of the Motor Age by Peter Norton, Technology and Culture, Volume 48, Number 2, April 2007">
            <a:extLst>
              <a:ext uri="{FF2B5EF4-FFF2-40B4-BE49-F238E27FC236}">
                <a16:creationId xmlns:a16="http://schemas.microsoft.com/office/drawing/2014/main" id="{3D6924D9-362E-F760-C029-94B5C22C67D2}"/>
              </a:ext>
            </a:extLst>
          </p:cNvPr>
          <p:cNvPicPr>
            <a:picLocks noGrp="1" noChangeAspect="1"/>
          </p:cNvPicPr>
          <p:nvPr>
            <p:ph sz="half" idx="2"/>
          </p:nvPr>
        </p:nvPicPr>
        <p:blipFill>
          <a:blip r:embed="rId2"/>
          <a:stretch>
            <a:fillRect/>
          </a:stretch>
        </p:blipFill>
        <p:spPr>
          <a:xfrm>
            <a:off x="7091218" y="1913802"/>
            <a:ext cx="4717473" cy="2654012"/>
          </a:xfrm>
          <a:noFill/>
        </p:spPr>
      </p:pic>
    </p:spTree>
    <p:extLst>
      <p:ext uri="{BB962C8B-B14F-4D97-AF65-F5344CB8AC3E}">
        <p14:creationId xmlns:p14="http://schemas.microsoft.com/office/powerpoint/2010/main" val="133625265"/>
      </p:ext>
    </p:extLst>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B936E-232F-E793-64B8-26330E23E963}"/>
              </a:ext>
            </a:extLst>
          </p:cNvPr>
          <p:cNvSpPr>
            <a:spLocks noGrp="1"/>
          </p:cNvSpPr>
          <p:nvPr>
            <p:ph type="title"/>
          </p:nvPr>
        </p:nvSpPr>
        <p:spPr/>
        <p:txBody>
          <a:bodyPr/>
          <a:lstStyle/>
          <a:p>
            <a:r>
              <a:rPr lang="en-US" dirty="0">
                <a:latin typeface="Calibri"/>
                <a:ea typeface="ＭＳ Ｐゴシック"/>
                <a:cs typeface="Calibri"/>
              </a:rPr>
              <a:t>Topic of Conversation</a:t>
            </a:r>
            <a:endParaRPr lang="en-US" dirty="0"/>
          </a:p>
        </p:txBody>
      </p:sp>
      <p:sp>
        <p:nvSpPr>
          <p:cNvPr id="3" name="Content Placeholder 2">
            <a:extLst>
              <a:ext uri="{FF2B5EF4-FFF2-40B4-BE49-F238E27FC236}">
                <a16:creationId xmlns:a16="http://schemas.microsoft.com/office/drawing/2014/main" id="{3738D532-D08C-495D-B6F5-8AC3874C5AFB}"/>
              </a:ext>
            </a:extLst>
          </p:cNvPr>
          <p:cNvSpPr>
            <a:spLocks noGrp="1"/>
          </p:cNvSpPr>
          <p:nvPr>
            <p:ph idx="1"/>
          </p:nvPr>
        </p:nvSpPr>
        <p:spPr>
          <a:xfrm>
            <a:off x="618836" y="1446645"/>
            <a:ext cx="10871200" cy="4572000"/>
          </a:xfrm>
        </p:spPr>
        <p:txBody>
          <a:bodyPr/>
          <a:lstStyle/>
          <a:p>
            <a:r>
              <a:rPr lang="en-US" dirty="0">
                <a:latin typeface="Calibri Light"/>
                <a:ea typeface="ＭＳ Ｐゴシック"/>
                <a:cs typeface="Calibri Light"/>
              </a:rPr>
              <a:t>why the term “jaywalking” is problematic </a:t>
            </a:r>
            <a:endParaRPr lang="en-US" dirty="0"/>
          </a:p>
          <a:p>
            <a:pPr lvl="1"/>
            <a:r>
              <a:rPr lang="en-US" dirty="0">
                <a:latin typeface="Calibri Light"/>
                <a:ea typeface="ＭＳ Ｐゴシック"/>
                <a:cs typeface="Calibri Light"/>
              </a:rPr>
              <a:t> historical context / etymology </a:t>
            </a:r>
            <a:endParaRPr lang="en-US" dirty="0"/>
          </a:p>
          <a:p>
            <a:pPr lvl="1"/>
            <a:r>
              <a:rPr lang="en-US" dirty="0">
                <a:latin typeface="Calibri Light"/>
                <a:ea typeface="ＭＳ Ｐゴシック"/>
                <a:cs typeface="Calibri Light"/>
              </a:rPr>
              <a:t>lack of understanding of traffic laws </a:t>
            </a:r>
            <a:endParaRPr lang="en-US"/>
          </a:p>
          <a:p>
            <a:pPr lvl="1"/>
            <a:r>
              <a:rPr lang="en-US" dirty="0">
                <a:latin typeface="Calibri Light"/>
                <a:ea typeface="ＭＳ Ｐゴシック"/>
                <a:cs typeface="Calibri Light"/>
              </a:rPr>
              <a:t>minimizes the role of systemic factors for discussion</a:t>
            </a:r>
            <a:endParaRPr lang="en-US"/>
          </a:p>
          <a:p>
            <a:r>
              <a:rPr lang="en-US" dirty="0">
                <a:latin typeface="Calibri Light"/>
                <a:ea typeface="ＭＳ Ｐゴシック"/>
                <a:cs typeface="Calibri Light"/>
              </a:rPr>
              <a:t> how can we talk about this topic in a more productive way? </a:t>
            </a:r>
            <a:endParaRPr lang="en-US" dirty="0" err="1"/>
          </a:p>
          <a:p>
            <a:pPr lvl="1"/>
            <a:r>
              <a:rPr lang="en-US" dirty="0">
                <a:latin typeface="Calibri Light"/>
                <a:ea typeface="ＭＳ Ｐゴシック"/>
                <a:cs typeface="Calibri Light"/>
              </a:rPr>
              <a:t> ask ourselves what role systemic factors, particularly system design, have in influencing human behavior</a:t>
            </a:r>
            <a:endParaRPr lang="en-US" dirty="0"/>
          </a:p>
          <a:p>
            <a:pPr lvl="1"/>
            <a:r>
              <a:rPr lang="en-US" dirty="0">
                <a:latin typeface="Calibri Light"/>
                <a:ea typeface="ＭＳ Ｐゴシック"/>
                <a:cs typeface="Calibri Light"/>
              </a:rPr>
              <a:t> to better serve our profession? </a:t>
            </a:r>
            <a:endParaRPr lang="en-US" dirty="0"/>
          </a:p>
          <a:p>
            <a:pPr lvl="1"/>
            <a:r>
              <a:rPr lang="en-US" dirty="0">
                <a:latin typeface="Calibri Light"/>
                <a:ea typeface="ＭＳ Ｐゴシック"/>
                <a:cs typeface="Calibri Light"/>
              </a:rPr>
              <a:t> to better serve our communities? </a:t>
            </a:r>
            <a:endParaRPr lang="en-US" dirty="0"/>
          </a:p>
        </p:txBody>
      </p:sp>
    </p:spTree>
    <p:extLst>
      <p:ext uri="{BB962C8B-B14F-4D97-AF65-F5344CB8AC3E}">
        <p14:creationId xmlns:p14="http://schemas.microsoft.com/office/powerpoint/2010/main" val="1278210577"/>
      </p:ext>
    </p:extLst>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A26363E-3BC8-AA4B-014A-FCE0E7B3034D}"/>
              </a:ext>
            </a:extLst>
          </p:cNvPr>
          <p:cNvSpPr>
            <a:spLocks noGrp="1"/>
          </p:cNvSpPr>
          <p:nvPr>
            <p:ph type="title"/>
          </p:nvPr>
        </p:nvSpPr>
        <p:spPr>
          <a:xfrm>
            <a:off x="660400" y="88900"/>
            <a:ext cx="10871200" cy="1295400"/>
          </a:xfrm>
        </p:spPr>
        <p:txBody>
          <a:bodyPr wrap="square" anchor="ctr">
            <a:normAutofit/>
          </a:bodyPr>
          <a:lstStyle/>
          <a:p>
            <a:r>
              <a:rPr lang="en-US"/>
              <a:t>How do we do better?</a:t>
            </a:r>
            <a:endParaRPr lang="en-US" dirty="0"/>
          </a:p>
        </p:txBody>
      </p:sp>
      <p:pic>
        <p:nvPicPr>
          <p:cNvPr id="6" name="Online Image Placeholder 5" descr="A street sign on a street corner&#10;&#10;Description automatically generated">
            <a:extLst>
              <a:ext uri="{FF2B5EF4-FFF2-40B4-BE49-F238E27FC236}">
                <a16:creationId xmlns:a16="http://schemas.microsoft.com/office/drawing/2014/main" id="{44F64C74-2E28-EF9A-DAEF-6EEC0E0EC4BA}"/>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l="20968" r="1741" b="1"/>
          <a:stretch/>
        </p:blipFill>
        <p:spPr>
          <a:xfrm>
            <a:off x="660400" y="1155700"/>
            <a:ext cx="5334000" cy="4572000"/>
          </a:xfrm>
          <a:noFill/>
        </p:spPr>
      </p:pic>
      <p:sp>
        <p:nvSpPr>
          <p:cNvPr id="10" name="Text Placeholder 2">
            <a:extLst>
              <a:ext uri="{FF2B5EF4-FFF2-40B4-BE49-F238E27FC236}">
                <a16:creationId xmlns:a16="http://schemas.microsoft.com/office/drawing/2014/main" id="{0518C138-5CBE-6D9A-76F8-115A0F8EC9CB}"/>
              </a:ext>
            </a:extLst>
          </p:cNvPr>
          <p:cNvSpPr>
            <a:spLocks noGrp="1"/>
          </p:cNvSpPr>
          <p:nvPr>
            <p:ph sz="half" idx="2"/>
          </p:nvPr>
        </p:nvSpPr>
        <p:spPr>
          <a:xfrm>
            <a:off x="6197600" y="1155700"/>
            <a:ext cx="5334000" cy="4572000"/>
          </a:xfrm>
        </p:spPr>
        <p:txBody>
          <a:bodyPr wrap="square" anchor="t">
            <a:normAutofit/>
          </a:bodyPr>
          <a:lstStyle/>
          <a:p>
            <a:pPr>
              <a:lnSpc>
                <a:spcPct val="90000"/>
              </a:lnSpc>
            </a:pPr>
            <a:r>
              <a:rPr lang="en-US" sz="2600" dirty="0">
                <a:latin typeface="Calibri Light"/>
                <a:ea typeface="ＭＳ Ｐゴシック"/>
                <a:cs typeface="Calibri Light"/>
              </a:rPr>
              <a:t>Better education</a:t>
            </a:r>
          </a:p>
          <a:p>
            <a:pPr lvl="1">
              <a:lnSpc>
                <a:spcPct val="90000"/>
              </a:lnSpc>
              <a:buFont typeface="Courier New" panose="020B0604020202020204" pitchFamily="34" charset="0"/>
              <a:buChar char="o"/>
            </a:pPr>
            <a:r>
              <a:rPr lang="en-US" sz="2600" dirty="0">
                <a:latin typeface="Calibri Light"/>
                <a:ea typeface="ＭＳ Ｐゴシック"/>
                <a:cs typeface="Calibri Light"/>
              </a:rPr>
              <a:t>traffic laws for all road users and training for transportation professionals, law enforcement and the media.</a:t>
            </a:r>
          </a:p>
          <a:p>
            <a:pPr>
              <a:lnSpc>
                <a:spcPct val="90000"/>
              </a:lnSpc>
            </a:pPr>
            <a:r>
              <a:rPr lang="en-US" sz="2600" dirty="0">
                <a:latin typeface="Calibri Light"/>
                <a:ea typeface="ＭＳ Ｐゴシック"/>
                <a:cs typeface="Calibri Light"/>
              </a:rPr>
              <a:t>Use alternative terms to describe mid-block crossings </a:t>
            </a:r>
          </a:p>
          <a:p>
            <a:pPr lvl="1">
              <a:lnSpc>
                <a:spcPct val="90000"/>
              </a:lnSpc>
              <a:buFont typeface="Courier New" panose="020B0604020202020204" pitchFamily="34" charset="0"/>
              <a:buChar char="o"/>
            </a:pPr>
            <a:r>
              <a:rPr lang="en-US" sz="2600" dirty="0">
                <a:latin typeface="Calibri Light"/>
                <a:ea typeface="ＭＳ Ｐゴシック"/>
                <a:cs typeface="Calibri Light"/>
              </a:rPr>
              <a:t> “risky mid-block crossings”? other ideas? </a:t>
            </a:r>
          </a:p>
          <a:p>
            <a:pPr>
              <a:lnSpc>
                <a:spcPct val="90000"/>
              </a:lnSpc>
            </a:pPr>
            <a:r>
              <a:rPr lang="en-US" sz="2600" dirty="0">
                <a:latin typeface="Calibri Light"/>
                <a:ea typeface="ＭＳ Ｐゴシック"/>
                <a:cs typeface="Calibri Light"/>
              </a:rPr>
              <a:t>More equitable approaches and design</a:t>
            </a:r>
          </a:p>
          <a:p>
            <a:pPr>
              <a:lnSpc>
                <a:spcPct val="90000"/>
              </a:lnSpc>
            </a:pPr>
            <a:endParaRPr lang="en-US" sz="2600"/>
          </a:p>
        </p:txBody>
      </p:sp>
      <p:sp>
        <p:nvSpPr>
          <p:cNvPr id="7" name="TextBox 6">
            <a:extLst>
              <a:ext uri="{FF2B5EF4-FFF2-40B4-BE49-F238E27FC236}">
                <a16:creationId xmlns:a16="http://schemas.microsoft.com/office/drawing/2014/main" id="{8D6CDE47-8179-5FFF-F998-5CD78B817ABE}"/>
              </a:ext>
            </a:extLst>
          </p:cNvPr>
          <p:cNvSpPr txBox="1"/>
          <p:nvPr/>
        </p:nvSpPr>
        <p:spPr>
          <a:xfrm>
            <a:off x="3403627" y="5527645"/>
            <a:ext cx="2590773"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a:extLst>
                    <a:ext uri="{A12FA001-AC4F-418D-AE19-62706E023703}">
                      <ahyp:hlinkClr xmlns:ahyp="http://schemas.microsoft.com/office/drawing/2018/hyperlinkcolor" val="tx"/>
                    </a:ext>
                  </a:extLst>
                </a:hlinkClick>
              </a:rPr>
              <a:t>CC BY-NC</a:t>
            </a:r>
            <a:r>
              <a:rPr lang="en-US" sz="700">
                <a:solidFill>
                  <a:srgbClr val="FFFFFF"/>
                </a:solidFill>
              </a:rPr>
              <a:t>.</a:t>
            </a:r>
          </a:p>
        </p:txBody>
      </p:sp>
    </p:spTree>
    <p:extLst>
      <p:ext uri="{BB962C8B-B14F-4D97-AF65-F5344CB8AC3E}">
        <p14:creationId xmlns:p14="http://schemas.microsoft.com/office/powerpoint/2010/main" val="3400566520"/>
      </p:ext>
    </p:extLst>
  </p:cSld>
  <p:clrMapOvr>
    <a:masterClrMapping/>
  </p:clrMapOvr>
  <p:transition>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500" y="2743200"/>
            <a:ext cx="8763000" cy="914400"/>
          </a:xfrm>
        </p:spPr>
        <p:txBody>
          <a:bodyPr/>
          <a:lstStyle/>
          <a:p>
            <a:pPr algn="ctr"/>
            <a:r>
              <a:rPr lang="en-US" sz="4000" dirty="0">
                <a:cs typeface="Calibri Light" panose="020F0302020204030204" pitchFamily="34" charset="0"/>
              </a:rPr>
              <a:t>Stakeholder Updates</a:t>
            </a:r>
          </a:p>
        </p:txBody>
      </p:sp>
    </p:spTree>
    <p:extLst>
      <p:ext uri="{BB962C8B-B14F-4D97-AF65-F5344CB8AC3E}">
        <p14:creationId xmlns:p14="http://schemas.microsoft.com/office/powerpoint/2010/main" val="40447241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CC92-CE10-3F41-8973-3E320ADEDAC1}"/>
              </a:ext>
            </a:extLst>
          </p:cNvPr>
          <p:cNvSpPr>
            <a:spLocks noGrp="1"/>
          </p:cNvSpPr>
          <p:nvPr>
            <p:ph type="title"/>
          </p:nvPr>
        </p:nvSpPr>
        <p:spPr>
          <a:xfrm>
            <a:off x="762000" y="152400"/>
            <a:ext cx="8153400" cy="901700"/>
          </a:xfrm>
        </p:spPr>
        <p:txBody>
          <a:bodyPr/>
          <a:lstStyle/>
          <a:p>
            <a:r>
              <a:rPr lang="en-US" sz="4000" dirty="0"/>
              <a:t>Agenda</a:t>
            </a:r>
          </a:p>
        </p:txBody>
      </p:sp>
      <p:sp>
        <p:nvSpPr>
          <p:cNvPr id="3" name="Content Placeholder 2">
            <a:extLst>
              <a:ext uri="{FF2B5EF4-FFF2-40B4-BE49-F238E27FC236}">
                <a16:creationId xmlns:a16="http://schemas.microsoft.com/office/drawing/2014/main" id="{27231708-6F8E-9449-B38B-AACDAD7F3E97}"/>
              </a:ext>
            </a:extLst>
          </p:cNvPr>
          <p:cNvSpPr>
            <a:spLocks noGrp="1"/>
          </p:cNvSpPr>
          <p:nvPr>
            <p:ph idx="1"/>
          </p:nvPr>
        </p:nvSpPr>
        <p:spPr>
          <a:xfrm>
            <a:off x="586059" y="1601749"/>
            <a:ext cx="10871200" cy="4572000"/>
          </a:xfrm>
        </p:spPr>
        <p:txBody>
          <a:bodyPr/>
          <a:lstStyle/>
          <a:p>
            <a:pPr marL="0" indent="0">
              <a:buNone/>
            </a:pPr>
            <a:r>
              <a:rPr lang="en-US" sz="2400" dirty="0">
                <a:latin typeface="Calibri Light"/>
                <a:ea typeface="ＭＳ Ｐゴシック"/>
                <a:cs typeface="Calibri Light"/>
              </a:rPr>
              <a:t>10:30 – 10:40: Welcome and Introductions</a:t>
            </a:r>
            <a:endParaRPr lang="en-US" sz="2400" dirty="0"/>
          </a:p>
          <a:p>
            <a:pPr marL="0" indent="0">
              <a:buNone/>
            </a:pPr>
            <a:r>
              <a:rPr lang="en-US" sz="2400" dirty="0">
                <a:latin typeface="Calibri Light"/>
                <a:ea typeface="ＭＳ Ｐゴシック"/>
                <a:cs typeface="Calibri Light"/>
              </a:rPr>
              <a:t>10:40 – 10:50: Current Statewide and National Data</a:t>
            </a:r>
          </a:p>
          <a:p>
            <a:pPr marL="0" indent="0">
              <a:buNone/>
            </a:pPr>
            <a:r>
              <a:rPr lang="en-US" sz="2400" dirty="0">
                <a:latin typeface="Calibri Light"/>
                <a:ea typeface="ＭＳ Ｐゴシック"/>
                <a:cs typeface="Calibri Light"/>
              </a:rPr>
              <a:t>10:50 – 10:55: Texas Pedestrian Safety Activities </a:t>
            </a:r>
            <a:endParaRPr lang="en-US">
              <a:latin typeface="Calibri Light"/>
              <a:ea typeface="ＭＳ Ｐゴシック"/>
              <a:cs typeface="Calibri Light"/>
            </a:endParaRPr>
          </a:p>
          <a:p>
            <a:pPr marL="0" indent="0">
              <a:buNone/>
            </a:pPr>
            <a:r>
              <a:rPr lang="en-US" sz="2400" dirty="0">
                <a:latin typeface="Calibri Light"/>
                <a:ea typeface="ＭＳ Ｐゴシック"/>
                <a:cs typeface="Calibri Light"/>
              </a:rPr>
              <a:t>10:55 – 11:00: 2024 Texas Pedestrian Safety Forum</a:t>
            </a:r>
            <a:endParaRPr lang="en-US" dirty="0">
              <a:latin typeface="Calibri Light"/>
              <a:ea typeface="ＭＳ Ｐゴシック"/>
              <a:cs typeface="Calibri Light"/>
            </a:endParaRPr>
          </a:p>
          <a:p>
            <a:pPr marL="0" indent="0">
              <a:buNone/>
            </a:pPr>
            <a:r>
              <a:rPr lang="en-US" sz="2400" dirty="0"/>
              <a:t>11:00 – 11:20: 2023-24 Pedestrian Safety Task Force </a:t>
            </a:r>
          </a:p>
          <a:p>
            <a:pPr marL="0" indent="0">
              <a:buNone/>
            </a:pPr>
            <a:r>
              <a:rPr lang="en-US" sz="2400" dirty="0"/>
              <a:t>11:20 – 11:45: Moderated Discussion on Mid-Block Crossing / Jaywalking</a:t>
            </a:r>
          </a:p>
          <a:p>
            <a:pPr marL="0" indent="0">
              <a:buNone/>
            </a:pPr>
            <a:r>
              <a:rPr lang="en-US" sz="2400" dirty="0"/>
              <a:t>11:45 – 12:00: Stakeholder Updates</a:t>
            </a:r>
          </a:p>
          <a:p>
            <a:pPr marL="0" indent="0">
              <a:buNone/>
            </a:pPr>
            <a:r>
              <a:rPr lang="en-US" sz="2400" dirty="0"/>
              <a:t>12:00: Adjourn</a:t>
            </a:r>
          </a:p>
          <a:p>
            <a:pPr marL="0" indent="0">
              <a:buNone/>
            </a:pPr>
            <a:endParaRPr lang="en-US" dirty="0"/>
          </a:p>
        </p:txBody>
      </p:sp>
    </p:spTree>
    <p:extLst>
      <p:ext uri="{BB962C8B-B14F-4D97-AF65-F5344CB8AC3E}">
        <p14:creationId xmlns:p14="http://schemas.microsoft.com/office/powerpoint/2010/main" val="2852291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C068E-7368-3047-C161-D16883BA975F}"/>
              </a:ext>
            </a:extLst>
          </p:cNvPr>
          <p:cNvSpPr>
            <a:spLocks noGrp="1"/>
          </p:cNvSpPr>
          <p:nvPr>
            <p:ph type="title"/>
          </p:nvPr>
        </p:nvSpPr>
        <p:spPr/>
        <p:txBody>
          <a:bodyPr/>
          <a:lstStyle/>
          <a:p>
            <a:r>
              <a:rPr lang="en-US" dirty="0">
                <a:latin typeface="Calibri"/>
                <a:ea typeface="ＭＳ Ｐゴシック"/>
                <a:cs typeface="Calibri"/>
              </a:rPr>
              <a:t>Texas Pedestrian Safety Coalition</a:t>
            </a:r>
            <a:endParaRPr lang="en-US" dirty="0"/>
          </a:p>
        </p:txBody>
      </p:sp>
      <p:sp>
        <p:nvSpPr>
          <p:cNvPr id="3" name="Content Placeholder 2">
            <a:extLst>
              <a:ext uri="{FF2B5EF4-FFF2-40B4-BE49-F238E27FC236}">
                <a16:creationId xmlns:a16="http://schemas.microsoft.com/office/drawing/2014/main" id="{D95585BB-F6EE-6A26-017D-181AECAB619D}"/>
              </a:ext>
            </a:extLst>
          </p:cNvPr>
          <p:cNvSpPr>
            <a:spLocks noGrp="1"/>
          </p:cNvSpPr>
          <p:nvPr>
            <p:ph idx="1"/>
          </p:nvPr>
        </p:nvSpPr>
        <p:spPr>
          <a:xfrm>
            <a:off x="511718" y="1304383"/>
            <a:ext cx="10871200" cy="4572000"/>
          </a:xfrm>
        </p:spPr>
        <p:txBody>
          <a:bodyPr/>
          <a:lstStyle/>
          <a:p>
            <a:r>
              <a:rPr lang="en-US" dirty="0">
                <a:latin typeface="Calibri Light"/>
                <a:ea typeface="ＭＳ Ｐゴシック"/>
                <a:cs typeface="Calibri Light"/>
                <a:hlinkClick r:id="rId2"/>
              </a:rPr>
              <a:t>Texas Pedestrian Safety Coalition - Texas Pedestrian Safety Coalition (texaspedsafety.org)</a:t>
            </a:r>
            <a:endParaRPr lang="en-US" dirty="0">
              <a:latin typeface="Calibri Light"/>
              <a:ea typeface="ＭＳ Ｐゴシック"/>
              <a:cs typeface="Calibri Light"/>
            </a:endParaRPr>
          </a:p>
          <a:p>
            <a:r>
              <a:rPr lang="en-US" dirty="0">
                <a:latin typeface="Calibri Light"/>
                <a:ea typeface="ＭＳ Ｐゴシック"/>
                <a:cs typeface="Calibri Light"/>
              </a:rPr>
              <a:t>The goal of the Texas State Pedestrian Safety Coalition (TSPSC) is to reduce pedestrian fatalities and injuries in Texas communities. </a:t>
            </a:r>
            <a:endParaRPr lang="en-US"/>
          </a:p>
          <a:p>
            <a:r>
              <a:rPr lang="en-US" dirty="0">
                <a:latin typeface="Calibri Light"/>
                <a:ea typeface="ＭＳ Ｐゴシック"/>
                <a:cs typeface="Calibri Light"/>
              </a:rPr>
              <a:t>TSPSC serves as a public forum that promotes and improves pedestrian safety by identifying partnerships and opportunities for collaboration and capacity building, as well as facilitating statewide communication around statewide safety laws.</a:t>
            </a:r>
          </a:p>
          <a:p>
            <a:endParaRPr lang="en-US" dirty="0">
              <a:latin typeface="Calibri Light"/>
              <a:ea typeface="ＭＳ Ｐゴシック"/>
              <a:cs typeface="Calibri Light"/>
            </a:endParaRPr>
          </a:p>
        </p:txBody>
      </p:sp>
    </p:spTree>
    <p:extLst>
      <p:ext uri="{BB962C8B-B14F-4D97-AF65-F5344CB8AC3E}">
        <p14:creationId xmlns:p14="http://schemas.microsoft.com/office/powerpoint/2010/main" val="3076991297"/>
      </p:ext>
    </p:extLst>
  </p:cSld>
  <p:clrMapOvr>
    <a:masterClrMapping/>
  </p:clrMapOvr>
  <p:transition>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7FB4A22-DE38-B3E4-2FEB-48A7667EA16D}"/>
              </a:ext>
            </a:extLst>
          </p:cNvPr>
          <p:cNvSpPr>
            <a:spLocks noGrp="1"/>
          </p:cNvSpPr>
          <p:nvPr>
            <p:ph type="title"/>
          </p:nvPr>
        </p:nvSpPr>
        <p:spPr>
          <a:xfrm>
            <a:off x="438298" y="9728"/>
            <a:ext cx="10871200" cy="1175657"/>
          </a:xfrm>
        </p:spPr>
        <p:txBody>
          <a:bodyPr/>
          <a:lstStyle/>
          <a:p>
            <a:r>
              <a:rPr lang="en-US" sz="3200"/>
              <a:t>Pedestrian Deaths per 100,000 in the U.S.</a:t>
            </a:r>
            <a:br>
              <a:rPr lang="en-US" sz="3200"/>
            </a:br>
            <a:r>
              <a:rPr lang="en-US" sz="2000"/>
              <a:t>2021</a:t>
            </a:r>
            <a:endParaRPr lang="en-US" sz="1800"/>
          </a:p>
        </p:txBody>
      </p:sp>
      <p:graphicFrame>
        <p:nvGraphicFramePr>
          <p:cNvPr id="4" name="Chart 3">
            <a:extLst>
              <a:ext uri="{FF2B5EF4-FFF2-40B4-BE49-F238E27FC236}">
                <a16:creationId xmlns:a16="http://schemas.microsoft.com/office/drawing/2014/main" id="{6AAC9376-CF81-65E6-B843-2DB1C9E6254B}"/>
              </a:ext>
            </a:extLst>
          </p:cNvPr>
          <p:cNvGraphicFramePr>
            <a:graphicFrameLocks/>
          </p:cNvGraphicFramePr>
          <p:nvPr/>
        </p:nvGraphicFramePr>
        <p:xfrm>
          <a:off x="177283" y="468482"/>
          <a:ext cx="11354318" cy="561326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A6B4F9A6-B301-F3D0-AC05-CD3D30173AEF}"/>
              </a:ext>
            </a:extLst>
          </p:cNvPr>
          <p:cNvSpPr txBox="1"/>
          <p:nvPr/>
        </p:nvSpPr>
        <p:spPr>
          <a:xfrm>
            <a:off x="9101795" y="6081741"/>
            <a:ext cx="3090205" cy="307777"/>
          </a:xfrm>
          <a:prstGeom prst="rect">
            <a:avLst/>
          </a:prstGeom>
          <a:noFill/>
        </p:spPr>
        <p:txBody>
          <a:bodyPr wrap="none" rtlCol="0">
            <a:spAutoFit/>
          </a:bodyPr>
          <a:lstStyle/>
          <a:p>
            <a:r>
              <a:rPr lang="en-US" sz="1400">
                <a:latin typeface="Calibri" panose="020F0502020204030204" pitchFamily="34" charset="0"/>
                <a:cs typeface="Calibri" panose="020F0502020204030204" pitchFamily="34" charset="0"/>
              </a:rPr>
              <a:t>Source: 2021 Traffic Safety Stats, NHTSA</a:t>
            </a:r>
          </a:p>
        </p:txBody>
      </p:sp>
    </p:spTree>
    <p:extLst>
      <p:ext uri="{BB962C8B-B14F-4D97-AF65-F5344CB8AC3E}">
        <p14:creationId xmlns:p14="http://schemas.microsoft.com/office/powerpoint/2010/main" val="2198611488"/>
      </p:ext>
    </p:extLst>
  </p:cSld>
  <p:clrMapOvr>
    <a:masterClrMapping/>
  </p:clrMapOvr>
  <p:transition>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AD75A-98CE-339A-42A1-B5A4F9FC9D9F}"/>
              </a:ext>
            </a:extLst>
          </p:cNvPr>
          <p:cNvSpPr>
            <a:spLocks noGrp="1"/>
          </p:cNvSpPr>
          <p:nvPr>
            <p:ph type="title"/>
          </p:nvPr>
        </p:nvSpPr>
        <p:spPr/>
        <p:txBody>
          <a:bodyPr/>
          <a:lstStyle/>
          <a:p>
            <a:endParaRPr lang="en-US"/>
          </a:p>
        </p:txBody>
      </p:sp>
      <p:pic>
        <p:nvPicPr>
          <p:cNvPr id="1026" name="Picture 2">
            <a:extLst>
              <a:ext uri="{FF2B5EF4-FFF2-40B4-BE49-F238E27FC236}">
                <a16:creationId xmlns:a16="http://schemas.microsoft.com/office/drawing/2014/main" id="{7F368095-85A1-FC55-E2B8-3CE776E3C5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671008"/>
      </p:ext>
    </p:extLst>
  </p:cSld>
  <p:clrMapOvr>
    <a:masterClrMapping/>
  </p:clrMapOvr>
  <p:transition>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0807-819C-A809-AF30-6E7CF7574DE1}"/>
              </a:ext>
            </a:extLst>
          </p:cNvPr>
          <p:cNvSpPr>
            <a:spLocks noGrp="1"/>
          </p:cNvSpPr>
          <p:nvPr>
            <p:ph type="title"/>
          </p:nvPr>
        </p:nvSpPr>
        <p:spPr>
          <a:xfrm>
            <a:off x="464375" y="9427"/>
            <a:ext cx="11106150" cy="1133410"/>
          </a:xfrm>
        </p:spPr>
        <p:txBody>
          <a:bodyPr/>
          <a:lstStyle/>
          <a:p>
            <a:r>
              <a:rPr lang="en-US" sz="3200"/>
              <a:t>Pedestrian Serious Injuries and Fatalities in Texas</a:t>
            </a:r>
            <a:br>
              <a:rPr lang="en-US" sz="3200"/>
            </a:br>
            <a:r>
              <a:rPr lang="en-US" sz="2000"/>
              <a:t>2014 - 2022</a:t>
            </a:r>
            <a:endParaRPr lang="en-US" sz="3200"/>
          </a:p>
        </p:txBody>
      </p:sp>
      <p:sp>
        <p:nvSpPr>
          <p:cNvPr id="9" name="TextBox 8">
            <a:extLst>
              <a:ext uri="{FF2B5EF4-FFF2-40B4-BE49-F238E27FC236}">
                <a16:creationId xmlns:a16="http://schemas.microsoft.com/office/drawing/2014/main" id="{B1B60A6C-3947-1879-9DCE-BC6AA29CBB85}"/>
              </a:ext>
            </a:extLst>
          </p:cNvPr>
          <p:cNvSpPr txBox="1"/>
          <p:nvPr/>
        </p:nvSpPr>
        <p:spPr>
          <a:xfrm>
            <a:off x="6694232" y="6086679"/>
            <a:ext cx="5497768" cy="276999"/>
          </a:xfrm>
          <a:prstGeom prst="rect">
            <a:avLst/>
          </a:prstGeom>
          <a:noFill/>
        </p:spPr>
        <p:txBody>
          <a:bodyPr wrap="square" rtlCol="0">
            <a:spAutoFit/>
          </a:bodyPr>
          <a:lstStyle/>
          <a:p>
            <a:pPr algn="r"/>
            <a:r>
              <a:rPr lang="en-US" sz="1200">
                <a:latin typeface="Calibri" panose="020F0502020204030204" pitchFamily="34" charset="0"/>
                <a:cs typeface="Calibri" panose="020F0502020204030204" pitchFamily="34" charset="0"/>
              </a:rPr>
              <a:t>(Source: TxDOT Crash Reports and Records, 2022)C</a:t>
            </a:r>
          </a:p>
        </p:txBody>
      </p:sp>
      <p:graphicFrame>
        <p:nvGraphicFramePr>
          <p:cNvPr id="3" name="Chart 2">
            <a:extLst>
              <a:ext uri="{FF2B5EF4-FFF2-40B4-BE49-F238E27FC236}">
                <a16:creationId xmlns:a16="http://schemas.microsoft.com/office/drawing/2014/main" id="{474C931B-0B85-3B11-3AE8-0FF408E278D7}"/>
              </a:ext>
            </a:extLst>
          </p:cNvPr>
          <p:cNvGraphicFramePr>
            <a:graphicFrameLocks/>
          </p:cNvGraphicFramePr>
          <p:nvPr/>
        </p:nvGraphicFramePr>
        <p:xfrm>
          <a:off x="725864" y="1142837"/>
          <a:ext cx="10529740" cy="50147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4442438"/>
      </p:ext>
    </p:extLst>
  </p:cSld>
  <p:clrMapOvr>
    <a:masterClrMapping/>
  </p:clrMapOvr>
  <p:transition>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0807-819C-A809-AF30-6E7CF7574DE1}"/>
              </a:ext>
            </a:extLst>
          </p:cNvPr>
          <p:cNvSpPr>
            <a:spLocks noGrp="1"/>
          </p:cNvSpPr>
          <p:nvPr>
            <p:ph type="title"/>
          </p:nvPr>
        </p:nvSpPr>
        <p:spPr>
          <a:xfrm>
            <a:off x="464375" y="9427"/>
            <a:ext cx="11106150" cy="1133410"/>
          </a:xfrm>
        </p:spPr>
        <p:txBody>
          <a:bodyPr/>
          <a:lstStyle/>
          <a:p>
            <a:r>
              <a:rPr lang="en-US" sz="3200"/>
              <a:t>Pedestrian Serious Injuries and Fatalities in Texas</a:t>
            </a:r>
            <a:br>
              <a:rPr lang="en-US" sz="3200"/>
            </a:br>
            <a:r>
              <a:rPr lang="en-US" sz="2000"/>
              <a:t>2014 - 2022</a:t>
            </a:r>
            <a:endParaRPr lang="en-US" sz="3200"/>
          </a:p>
        </p:txBody>
      </p:sp>
      <p:sp>
        <p:nvSpPr>
          <p:cNvPr id="9" name="TextBox 8">
            <a:extLst>
              <a:ext uri="{FF2B5EF4-FFF2-40B4-BE49-F238E27FC236}">
                <a16:creationId xmlns:a16="http://schemas.microsoft.com/office/drawing/2014/main" id="{B1B60A6C-3947-1879-9DCE-BC6AA29CBB85}"/>
              </a:ext>
            </a:extLst>
          </p:cNvPr>
          <p:cNvSpPr txBox="1"/>
          <p:nvPr/>
        </p:nvSpPr>
        <p:spPr>
          <a:xfrm>
            <a:off x="6694232" y="6086679"/>
            <a:ext cx="5497768" cy="276999"/>
          </a:xfrm>
          <a:prstGeom prst="rect">
            <a:avLst/>
          </a:prstGeom>
          <a:noFill/>
        </p:spPr>
        <p:txBody>
          <a:bodyPr wrap="square" rtlCol="0">
            <a:spAutoFit/>
          </a:bodyPr>
          <a:lstStyle/>
          <a:p>
            <a:pPr algn="r"/>
            <a:r>
              <a:rPr lang="en-US" sz="1200">
                <a:latin typeface="Calibri" panose="020F0502020204030204" pitchFamily="34" charset="0"/>
                <a:cs typeface="Calibri" panose="020F0502020204030204" pitchFamily="34" charset="0"/>
              </a:rPr>
              <a:t>(Source: TxDOT Crash Reports and Records, 2022)</a:t>
            </a:r>
          </a:p>
        </p:txBody>
      </p:sp>
      <p:graphicFrame>
        <p:nvGraphicFramePr>
          <p:cNvPr id="3" name="Chart 2">
            <a:extLst>
              <a:ext uri="{FF2B5EF4-FFF2-40B4-BE49-F238E27FC236}">
                <a16:creationId xmlns:a16="http://schemas.microsoft.com/office/drawing/2014/main" id="{474C931B-0B85-3B11-3AE8-0FF408E278D7}"/>
              </a:ext>
            </a:extLst>
          </p:cNvPr>
          <p:cNvGraphicFramePr>
            <a:graphicFrameLocks/>
          </p:cNvGraphicFramePr>
          <p:nvPr/>
        </p:nvGraphicFramePr>
        <p:xfrm>
          <a:off x="725864" y="1142837"/>
          <a:ext cx="10529740" cy="501477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F8099440-C714-FB05-8008-A543FBC881AF}"/>
              </a:ext>
            </a:extLst>
          </p:cNvPr>
          <p:cNvSpPr/>
          <p:nvPr/>
        </p:nvSpPr>
        <p:spPr bwMode="auto">
          <a:xfrm>
            <a:off x="4756826" y="1707206"/>
            <a:ext cx="3861881" cy="3579779"/>
          </a:xfrm>
          <a:prstGeom prst="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rgbClr val="FF0000"/>
              </a:buClr>
              <a:buSzPct val="125000"/>
              <a:buFont typeface="Monotype Sorts" pitchFamily="-106" charset="2"/>
              <a:buNone/>
              <a:tabLst/>
            </a:pPr>
            <a:endParaRPr kumimoji="0" lang="en-US" sz="1600" b="1" i="0" u="none" strike="noStrike" cap="none" normalizeH="0" baseline="0">
              <a:ln>
                <a:noFill/>
              </a:ln>
              <a:solidFill>
                <a:schemeClr val="tx1"/>
              </a:solidFill>
              <a:effectLst/>
              <a:latin typeface="Arial" pitchFamily="-106" charset="0"/>
            </a:endParaRPr>
          </a:p>
        </p:txBody>
      </p:sp>
      <p:grpSp>
        <p:nvGrpSpPr>
          <p:cNvPr id="10" name="Group 9">
            <a:extLst>
              <a:ext uri="{FF2B5EF4-FFF2-40B4-BE49-F238E27FC236}">
                <a16:creationId xmlns:a16="http://schemas.microsoft.com/office/drawing/2014/main" id="{E62B985C-58F4-3A52-671D-6A8FBCC63F87}"/>
              </a:ext>
            </a:extLst>
          </p:cNvPr>
          <p:cNvGrpSpPr/>
          <p:nvPr/>
        </p:nvGrpSpPr>
        <p:grpSpPr>
          <a:xfrm>
            <a:off x="4905349" y="1935982"/>
            <a:ext cx="3564835" cy="2986035"/>
            <a:chOff x="4898229" y="1842000"/>
            <a:chExt cx="3564835" cy="2986035"/>
          </a:xfrm>
        </p:grpSpPr>
        <p:sp>
          <p:nvSpPr>
            <p:cNvPr id="5" name="TextBox 4">
              <a:extLst>
                <a:ext uri="{FF2B5EF4-FFF2-40B4-BE49-F238E27FC236}">
                  <a16:creationId xmlns:a16="http://schemas.microsoft.com/office/drawing/2014/main" id="{988887E3-9140-4FE5-59DF-273623876BCE}"/>
                </a:ext>
              </a:extLst>
            </p:cNvPr>
            <p:cNvSpPr txBox="1"/>
            <p:nvPr/>
          </p:nvSpPr>
          <p:spPr>
            <a:xfrm>
              <a:off x="4898229" y="1842000"/>
              <a:ext cx="3564835" cy="1477328"/>
            </a:xfrm>
            <a:prstGeom prst="rect">
              <a:avLst/>
            </a:prstGeom>
            <a:noFill/>
          </p:spPr>
          <p:txBody>
            <a:bodyPr wrap="square" rtlCol="0">
              <a:spAutoFit/>
            </a:bodyPr>
            <a:lstStyle/>
            <a:p>
              <a:r>
                <a:rPr lang="en-US" sz="6600" b="1">
                  <a:solidFill>
                    <a:schemeClr val="bg1"/>
                  </a:solidFill>
                  <a:latin typeface="Calibri" panose="020F0502020204030204" pitchFamily="34" charset="0"/>
                  <a:cs typeface="Calibri" panose="020F0502020204030204" pitchFamily="34" charset="0"/>
                </a:rPr>
                <a:t>17.3%</a:t>
              </a:r>
            </a:p>
            <a:p>
              <a:r>
                <a:rPr lang="en-US" sz="2400">
                  <a:solidFill>
                    <a:schemeClr val="bg1"/>
                  </a:solidFill>
                  <a:latin typeface="Calibri" panose="020F0502020204030204" pitchFamily="34" charset="0"/>
                  <a:cs typeface="Calibri" panose="020F0502020204030204" pitchFamily="34" charset="0"/>
                </a:rPr>
                <a:t>Percent of Fatalities </a:t>
              </a:r>
            </a:p>
          </p:txBody>
        </p:sp>
        <p:sp>
          <p:nvSpPr>
            <p:cNvPr id="6" name="TextBox 5">
              <a:extLst>
                <a:ext uri="{FF2B5EF4-FFF2-40B4-BE49-F238E27FC236}">
                  <a16:creationId xmlns:a16="http://schemas.microsoft.com/office/drawing/2014/main" id="{7F11167C-97E3-E236-F6F7-A7CEF4CAD4A9}"/>
                </a:ext>
              </a:extLst>
            </p:cNvPr>
            <p:cNvSpPr txBox="1"/>
            <p:nvPr/>
          </p:nvSpPr>
          <p:spPr>
            <a:xfrm>
              <a:off x="4898229" y="3350707"/>
              <a:ext cx="3564835" cy="1477328"/>
            </a:xfrm>
            <a:prstGeom prst="rect">
              <a:avLst/>
            </a:prstGeom>
            <a:noFill/>
          </p:spPr>
          <p:txBody>
            <a:bodyPr wrap="square" rtlCol="0">
              <a:spAutoFit/>
            </a:bodyPr>
            <a:lstStyle/>
            <a:p>
              <a:r>
                <a:rPr lang="en-US" sz="6600" b="1">
                  <a:solidFill>
                    <a:schemeClr val="bg1"/>
                  </a:solidFill>
                  <a:latin typeface="Calibri" panose="020F0502020204030204" pitchFamily="34" charset="0"/>
                  <a:cs typeface="Calibri" panose="020F0502020204030204" pitchFamily="34" charset="0"/>
                </a:rPr>
                <a:t>5.8%</a:t>
              </a:r>
            </a:p>
            <a:p>
              <a:r>
                <a:rPr lang="en-US" sz="2400">
                  <a:solidFill>
                    <a:schemeClr val="bg1"/>
                  </a:solidFill>
                  <a:latin typeface="Calibri" panose="020F0502020204030204" pitchFamily="34" charset="0"/>
                  <a:cs typeface="Calibri" panose="020F0502020204030204" pitchFamily="34" charset="0"/>
                </a:rPr>
                <a:t>Percent of Serious Injuries </a:t>
              </a:r>
            </a:p>
          </p:txBody>
        </p:sp>
      </p:grpSp>
      <p:sp>
        <p:nvSpPr>
          <p:cNvPr id="7" name="Oval 6">
            <a:extLst>
              <a:ext uri="{FF2B5EF4-FFF2-40B4-BE49-F238E27FC236}">
                <a16:creationId xmlns:a16="http://schemas.microsoft.com/office/drawing/2014/main" id="{C4174CDC-A8B1-4B1B-34C1-14D6709E7179}"/>
              </a:ext>
            </a:extLst>
          </p:cNvPr>
          <p:cNvSpPr/>
          <p:nvPr/>
        </p:nvSpPr>
        <p:spPr bwMode="auto">
          <a:xfrm>
            <a:off x="10432565" y="1049013"/>
            <a:ext cx="487838" cy="43214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rgbClr val="FF0000"/>
              </a:buClr>
              <a:buSzPct val="125000"/>
              <a:buFont typeface="Monotype Sorts" pitchFamily="-106" charset="2"/>
              <a:buNone/>
              <a:tabLst/>
            </a:pPr>
            <a:endParaRPr kumimoji="0" lang="en-US" sz="1600" b="1" i="0" u="none" strike="noStrike" cap="none" normalizeH="0" baseline="0">
              <a:ln>
                <a:noFill/>
              </a:ln>
              <a:solidFill>
                <a:schemeClr val="tx1"/>
              </a:solidFill>
              <a:effectLst/>
              <a:latin typeface="Arial" pitchFamily="-106" charset="0"/>
            </a:endParaRPr>
          </a:p>
        </p:txBody>
      </p:sp>
      <p:sp>
        <p:nvSpPr>
          <p:cNvPr id="8" name="Oval 7">
            <a:extLst>
              <a:ext uri="{FF2B5EF4-FFF2-40B4-BE49-F238E27FC236}">
                <a16:creationId xmlns:a16="http://schemas.microsoft.com/office/drawing/2014/main" id="{0E22D1FD-93EF-083D-BB0A-7C95BEE6132D}"/>
              </a:ext>
            </a:extLst>
          </p:cNvPr>
          <p:cNvSpPr/>
          <p:nvPr/>
        </p:nvSpPr>
        <p:spPr bwMode="auto">
          <a:xfrm>
            <a:off x="10432565" y="3921936"/>
            <a:ext cx="487838" cy="43214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
                <a:srgbClr val="FF0000"/>
              </a:buClr>
              <a:buSzPct val="125000"/>
              <a:buFont typeface="Monotype Sorts" pitchFamily="-106" charset="2"/>
              <a:buNone/>
              <a:tabLst/>
            </a:pPr>
            <a:endParaRPr kumimoji="0" lang="en-US" sz="1600" b="1" i="0" u="none" strike="noStrike" cap="none" normalizeH="0" baseline="0">
              <a:ln>
                <a:noFill/>
              </a:ln>
              <a:solidFill>
                <a:schemeClr val="tx1"/>
              </a:solidFill>
              <a:effectLst/>
              <a:latin typeface="Arial" pitchFamily="-106" charset="0"/>
            </a:endParaRPr>
          </a:p>
        </p:txBody>
      </p:sp>
    </p:spTree>
    <p:extLst>
      <p:ext uri="{BB962C8B-B14F-4D97-AF65-F5344CB8AC3E}">
        <p14:creationId xmlns:p14="http://schemas.microsoft.com/office/powerpoint/2010/main" val="2092102445"/>
      </p:ext>
    </p:extLst>
  </p:cSld>
  <p:clrMapOvr>
    <a:masterClrMapping/>
  </p:clrMapOvr>
  <p:transition>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0D2A0-AB7A-023E-7370-3E7C3D99129D}"/>
              </a:ext>
            </a:extLst>
          </p:cNvPr>
          <p:cNvSpPr>
            <a:spLocks noGrp="1"/>
          </p:cNvSpPr>
          <p:nvPr>
            <p:ph type="title"/>
          </p:nvPr>
        </p:nvSpPr>
        <p:spPr/>
        <p:txBody>
          <a:bodyPr/>
          <a:lstStyle/>
          <a:p>
            <a:endParaRPr lang="en-US"/>
          </a:p>
        </p:txBody>
      </p:sp>
      <p:pic>
        <p:nvPicPr>
          <p:cNvPr id="2050" name="Picture 2">
            <a:extLst>
              <a:ext uri="{FF2B5EF4-FFF2-40B4-BE49-F238E27FC236}">
                <a16:creationId xmlns:a16="http://schemas.microsoft.com/office/drawing/2014/main" id="{C0D6467F-4997-2407-82C3-7E15DD5AC0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12188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217091"/>
      </p:ext>
    </p:extLst>
  </p:cSld>
  <p:clrMapOvr>
    <a:masterClrMapping/>
  </p:clrMapOvr>
  <p:transition>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E8C689-D7F5-62B0-4C65-985F7198BEA2}"/>
              </a:ext>
            </a:extLst>
          </p:cNvPr>
          <p:cNvSpPr>
            <a:spLocks noGrp="1"/>
          </p:cNvSpPr>
          <p:nvPr>
            <p:ph type="title"/>
          </p:nvPr>
        </p:nvSpPr>
        <p:spPr/>
        <p:txBody>
          <a:bodyPr/>
          <a:lstStyle/>
          <a:p>
            <a:r>
              <a:rPr lang="en-US" dirty="0"/>
              <a:t>2023-24 TPSC Grant Year Activities</a:t>
            </a:r>
          </a:p>
        </p:txBody>
      </p:sp>
      <p:sp>
        <p:nvSpPr>
          <p:cNvPr id="3" name="Content Placeholder 2">
            <a:extLst>
              <a:ext uri="{FF2B5EF4-FFF2-40B4-BE49-F238E27FC236}">
                <a16:creationId xmlns:a16="http://schemas.microsoft.com/office/drawing/2014/main" id="{D6CB36C5-B5F3-55D2-0D29-B45370DC0089}"/>
              </a:ext>
            </a:extLst>
          </p:cNvPr>
          <p:cNvSpPr>
            <a:spLocks noGrp="1"/>
          </p:cNvSpPr>
          <p:nvPr>
            <p:ph idx="1"/>
          </p:nvPr>
        </p:nvSpPr>
        <p:spPr/>
        <p:txBody>
          <a:bodyPr/>
          <a:lstStyle/>
          <a:p>
            <a:r>
              <a:rPr lang="en-US" sz="2800" dirty="0">
                <a:solidFill>
                  <a:srgbClr val="000000"/>
                </a:solidFill>
              </a:rPr>
              <a:t>Pedestrian Safety Coalition Meetings: March, July, September (maybe)</a:t>
            </a:r>
            <a:endParaRPr lang="en-US" sz="2800" dirty="0">
              <a:solidFill>
                <a:srgbClr val="000000"/>
              </a:solidFill>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Calibri Light" panose="020F0302020204030204" pitchFamily="34" charset="0"/>
              </a:rPr>
              <a:t>2024 Texas Pedestrian Safety Forum: May 2, Houston</a:t>
            </a:r>
            <a:r>
              <a:rPr lang="en-US" sz="2800" b="0" i="0" dirty="0">
                <a:solidFill>
                  <a:srgbClr val="000000"/>
                </a:solidFill>
                <a:effectLst/>
                <a:latin typeface="Calibri Light" panose="020F0302020204030204" pitchFamily="34" charset="0"/>
              </a:rPr>
              <a:t>​</a:t>
            </a:r>
            <a:endParaRPr lang="en-US" sz="2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Calibri Light" panose="020F0302020204030204" pitchFamily="34" charset="0"/>
              </a:rPr>
              <a:t>Webinars: January, June, August or September (Topics TBD)</a:t>
            </a:r>
            <a:r>
              <a:rPr lang="en-US" sz="2800" b="0" i="0" dirty="0">
                <a:solidFill>
                  <a:srgbClr val="000000"/>
                </a:solidFill>
                <a:effectLst/>
                <a:latin typeface="Calibri Light" panose="020F0302020204030204" pitchFamily="34" charset="0"/>
              </a:rPr>
              <a:t>​</a:t>
            </a:r>
            <a:endParaRPr lang="en-US" sz="2800" b="0" i="0" dirty="0">
              <a:solidFill>
                <a:srgbClr val="000000"/>
              </a:solidFill>
              <a:effectLst/>
              <a:latin typeface="Arial" panose="020B0604020202020204" pitchFamily="34" charset="0"/>
            </a:endParaRPr>
          </a:p>
          <a:p>
            <a:pPr algn="l" rtl="0" fontAlgn="base">
              <a:buFont typeface="Arial" panose="020B0604020202020204" pitchFamily="34" charset="0"/>
              <a:buChar char="•"/>
            </a:pPr>
            <a:r>
              <a:rPr lang="en-US" sz="2800" b="0" i="0" u="none" strike="noStrike" dirty="0">
                <a:solidFill>
                  <a:srgbClr val="000000"/>
                </a:solidFill>
                <a:effectLst/>
                <a:latin typeface="Calibri Light" panose="020F0302020204030204" pitchFamily="34" charset="0"/>
              </a:rPr>
              <a:t>Pedestrian Safety Task Force Meetings: December, May, June or July</a:t>
            </a:r>
            <a:r>
              <a:rPr lang="en-US" sz="2800" b="0" i="0" dirty="0">
                <a:solidFill>
                  <a:srgbClr val="000000"/>
                </a:solidFill>
                <a:effectLst/>
                <a:latin typeface="Calibri Light" panose="020F0302020204030204" pitchFamily="34" charset="0"/>
              </a:rPr>
              <a:t>​</a:t>
            </a:r>
          </a:p>
          <a:p>
            <a:pPr algn="l" rtl="0" fontAlgn="base">
              <a:buFont typeface="Arial" panose="020B0604020202020204" pitchFamily="34" charset="0"/>
              <a:buChar char="•"/>
            </a:pPr>
            <a:r>
              <a:rPr lang="en-US" sz="2800" dirty="0">
                <a:solidFill>
                  <a:srgbClr val="000000"/>
                </a:solidFill>
              </a:rPr>
              <a:t>Presentations to TxDOT Transportation Safety Specialist Coalitions: June-August</a:t>
            </a:r>
          </a:p>
          <a:p>
            <a:pPr algn="l" rtl="0" fontAlgn="base">
              <a:buFont typeface="Arial" panose="020B0604020202020204" pitchFamily="34" charset="0"/>
              <a:buChar char="•"/>
            </a:pPr>
            <a:endParaRPr lang="en-US" sz="2800" b="0" i="0" dirty="0">
              <a:solidFill>
                <a:srgbClr val="000000"/>
              </a:solidFill>
              <a:effectLst/>
              <a:latin typeface="Arial" panose="020B0604020202020204" pitchFamily="34" charset="0"/>
            </a:endParaRPr>
          </a:p>
          <a:p>
            <a:endParaRPr lang="en-US" dirty="0"/>
          </a:p>
        </p:txBody>
      </p:sp>
    </p:spTree>
    <p:extLst>
      <p:ext uri="{BB962C8B-B14F-4D97-AF65-F5344CB8AC3E}">
        <p14:creationId xmlns:p14="http://schemas.microsoft.com/office/powerpoint/2010/main" val="2694608451"/>
      </p:ext>
    </p:extLst>
  </p:cSld>
  <p:clrMapOvr>
    <a:masterClrMapping/>
  </p:clrMapOvr>
  <p:transition>
    <p:cover/>
  </p:transition>
</p:sld>
</file>

<file path=ppt/theme/theme1.xml><?xml version="1.0" encoding="utf-8"?>
<a:theme xmlns:a="http://schemas.openxmlformats.org/drawingml/2006/main" name="Guidestar">
  <a:themeElements>
    <a:clrScheme name="Guidest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Guidesta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rgbClr val="FF0000"/>
          </a:buClr>
          <a:buSzPct val="125000"/>
          <a:buFont typeface="Monotype Sorts" pitchFamily="-106" charset="2"/>
          <a:buNone/>
          <a:tabLst/>
          <a:defRPr kumimoji="0" lang="en-US" sz="1600" b="1" i="0" u="none" strike="noStrike" cap="none" normalizeH="0" baseline="0">
            <a:ln>
              <a:noFill/>
            </a:ln>
            <a:solidFill>
              <a:schemeClr val="tx1"/>
            </a:solidFill>
            <a:effectLst/>
            <a:latin typeface="Arial" pitchFamily="-106"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
            <a:srgbClr val="FF0000"/>
          </a:buClr>
          <a:buSzPct val="125000"/>
          <a:buFont typeface="Monotype Sorts" pitchFamily="-106" charset="2"/>
          <a:buNone/>
          <a:tabLst/>
          <a:defRPr kumimoji="0" lang="en-US" sz="1600" b="1" i="0" u="none" strike="noStrike" cap="none" normalizeH="0" baseline="0">
            <a:ln>
              <a:noFill/>
            </a:ln>
            <a:solidFill>
              <a:schemeClr val="tx1"/>
            </a:solidFill>
            <a:effectLst/>
            <a:latin typeface="Arial" pitchFamily="-106" charset="0"/>
          </a:defRPr>
        </a:defPPr>
      </a:lstStyle>
    </a:lnDef>
  </a:objectDefaults>
  <a:extraClrSchemeLst>
    <a:extraClrScheme>
      <a:clrScheme name="Guidestar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uidestar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uidestar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uidestar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uidestar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uidestar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uidestar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emplate_Coalition Presentation  -  Read-Only" id="{EC4E3303-27A0-4EF9-AF98-7E6F4D0035BC}" vid="{15AF0887-C259-40C2-80F4-BF9D49AE13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8ac0091f-551b-48b7-ab20-2cd5cc4e4bb1" xsi:nil="true"/>
    <lcf76f155ced4ddcb4097134ff3c332f xmlns="9f6a7544-382d-4b72-8416-2bb263f2fa9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F87D75D5935BA40AE449006FC7FCE31" ma:contentTypeVersion="17" ma:contentTypeDescription="Create a new document." ma:contentTypeScope="" ma:versionID="e6d00d1990d24af2440a21a6f9a0a878">
  <xsd:schema xmlns:xsd="http://www.w3.org/2001/XMLSchema" xmlns:xs="http://www.w3.org/2001/XMLSchema" xmlns:p="http://schemas.microsoft.com/office/2006/metadata/properties" xmlns:ns2="9f6a7544-382d-4b72-8416-2bb263f2fa9f" xmlns:ns3="8ac0091f-551b-48b7-ab20-2cd5cc4e4bb1" targetNamespace="http://schemas.microsoft.com/office/2006/metadata/properties" ma:root="true" ma:fieldsID="827c780341b36049e85ab012650b2436" ns2:_="" ns3:_="">
    <xsd:import namespace="9f6a7544-382d-4b72-8416-2bb263f2fa9f"/>
    <xsd:import namespace="8ac0091f-551b-48b7-ab20-2cd5cc4e4bb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6a7544-382d-4b72-8416-2bb263f2fa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79bbf02c-0cc7-4a19-a098-140ed2a185ce" ma:termSetId="09814cd3-568e-fe90-9814-8d621ff8fb84" ma:anchorId="fba54fb3-c3e1-fe81-a776-ca4b69148c4d" ma:open="true" ma:isKeyword="false">
      <xsd:complexType>
        <xsd:sequence>
          <xsd:element ref="pc:Terms" minOccurs="0" maxOccurs="1"/>
        </xsd:sequence>
      </xsd:complex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ac0091f-551b-48b7-ab20-2cd5cc4e4bb1"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66a86392-c075-487f-aaf2-93c948c31df7}" ma:internalName="TaxCatchAll" ma:showField="CatchAllData" ma:web="8ac0091f-551b-48b7-ab20-2cd5cc4e4b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DD6F06-8476-4266-9EFF-8E9C06E60DF0}">
  <ds:schemaRefs>
    <ds:schemaRef ds:uri="http://schemas.openxmlformats.org/package/2006/metadata/core-properties"/>
    <ds:schemaRef ds:uri="http://schemas.microsoft.com/office/2006/documentManagement/types"/>
    <ds:schemaRef ds:uri="http://purl.org/dc/elements/1.1/"/>
    <ds:schemaRef ds:uri="9f6a7544-382d-4b72-8416-2bb263f2fa9f"/>
    <ds:schemaRef ds:uri="http://schemas.microsoft.com/office/infopath/2007/PartnerControls"/>
    <ds:schemaRef ds:uri="http://www.w3.org/XML/1998/namespace"/>
    <ds:schemaRef ds:uri="http://purl.org/dc/dcmitype/"/>
    <ds:schemaRef ds:uri="8ac0091f-551b-48b7-ab20-2cd5cc4e4bb1"/>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E482A0A7-755D-4543-8BD4-676603C81FBA}">
  <ds:schemaRefs>
    <ds:schemaRef ds:uri="http://schemas.microsoft.com/sharepoint/v3/contenttype/forms"/>
  </ds:schemaRefs>
</ds:datastoreItem>
</file>

<file path=customXml/itemProps3.xml><?xml version="1.0" encoding="utf-8"?>
<ds:datastoreItem xmlns:ds="http://schemas.openxmlformats.org/officeDocument/2006/customXml" ds:itemID="{13CE7AA2-EADE-457D-872D-274C93413E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6a7544-382d-4b72-8416-2bb263f2fa9f"/>
    <ds:schemaRef ds:uri="8ac0091f-551b-48b7-ab20-2cd5cc4e4b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1687</TotalTime>
  <Words>337</Words>
  <Application>Microsoft Office PowerPoint</Application>
  <PresentationFormat>Widescreen</PresentationFormat>
  <Paragraphs>49</Paragraphs>
  <Slides>18</Slides>
  <Notes>11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Guidestar</vt:lpstr>
      <vt:lpstr>PowerPoint Presentation</vt:lpstr>
      <vt:lpstr>Agenda</vt:lpstr>
      <vt:lpstr>Texas Pedestrian Safety Coalition</vt:lpstr>
      <vt:lpstr>Pedestrian Deaths per 100,000 in the U.S. 2021</vt:lpstr>
      <vt:lpstr>PowerPoint Presentation</vt:lpstr>
      <vt:lpstr>Pedestrian Serious Injuries and Fatalities in Texas 2014 - 2022</vt:lpstr>
      <vt:lpstr>Pedestrian Serious Injuries and Fatalities in Texas 2014 - 2022</vt:lpstr>
      <vt:lpstr>PowerPoint Presentation</vt:lpstr>
      <vt:lpstr>2023-24 TPSC Grant Year Activities</vt:lpstr>
      <vt:lpstr>2024 Texas Pedestrian Safety Forum</vt:lpstr>
      <vt:lpstr>2023-24 Pedestrian Safety Taskforce</vt:lpstr>
      <vt:lpstr>Moderated Discussion on Mid-Block Crossing / Jaywalking</vt:lpstr>
      <vt:lpstr>Context of the Conversations</vt:lpstr>
      <vt:lpstr>Lisa Torry Smith Act</vt:lpstr>
      <vt:lpstr>Background on the Term</vt:lpstr>
      <vt:lpstr>Topic of Conversation</vt:lpstr>
      <vt:lpstr>How do we do better?</vt:lpstr>
      <vt:lpstr>Stakeholder Updates</vt:lpstr>
    </vt:vector>
  </TitlesOfParts>
  <Company>tti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Ettelman, Ben</dc:creator>
  <cp:lastModifiedBy>Ettelman, Ben</cp:lastModifiedBy>
  <cp:revision>255</cp:revision>
  <dcterms:created xsi:type="dcterms:W3CDTF">2020-04-02T17:46:29Z</dcterms:created>
  <dcterms:modified xsi:type="dcterms:W3CDTF">2023-11-20T19:16:35Z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0x010100AF87D75D5935BA40AE449006FC7FCE31</vt:lpwstr>
  </property>
  <property fmtid="{D5CDD505-2E9C-101B-9397-08002B2CF9AE}" pid="3" name="MediaServiceImageTags">
    <vt:lpwstr/>
  </property>
</Properties>
</file>